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3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5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6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13" r:id="rId1"/>
  </p:sldMasterIdLst>
  <p:notesMasterIdLst>
    <p:notesMasterId r:id="rId20"/>
  </p:notesMasterIdLst>
  <p:handoutMasterIdLst>
    <p:handoutMasterId r:id="rId21"/>
  </p:handoutMasterIdLst>
  <p:sldIdLst>
    <p:sldId id="386" r:id="rId2"/>
    <p:sldId id="402" r:id="rId3"/>
    <p:sldId id="403" r:id="rId4"/>
    <p:sldId id="397" r:id="rId5"/>
    <p:sldId id="391" r:id="rId6"/>
    <p:sldId id="405" r:id="rId7"/>
    <p:sldId id="406" r:id="rId8"/>
    <p:sldId id="463" r:id="rId9"/>
    <p:sldId id="465" r:id="rId10"/>
    <p:sldId id="467" r:id="rId11"/>
    <p:sldId id="387" r:id="rId12"/>
    <p:sldId id="393" r:id="rId13"/>
    <p:sldId id="407" r:id="rId14"/>
    <p:sldId id="398" r:id="rId15"/>
    <p:sldId id="396" r:id="rId16"/>
    <p:sldId id="427" r:id="rId17"/>
    <p:sldId id="428" r:id="rId18"/>
    <p:sldId id="395" r:id="rId1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669900"/>
    <a:srgbClr val="FF5050"/>
    <a:srgbClr val="CC00FF"/>
    <a:srgbClr val="FF00FF"/>
    <a:srgbClr val="252FF7"/>
    <a:srgbClr val="00FFFF"/>
    <a:srgbClr val="9933FF"/>
    <a:srgbClr val="BD13A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0231" autoAdjust="0"/>
  </p:normalViewPr>
  <p:slideViewPr>
    <p:cSldViewPr>
      <p:cViewPr>
        <p:scale>
          <a:sx n="90" d="100"/>
          <a:sy n="90" d="100"/>
        </p:scale>
        <p:origin x="-8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412971658119856E-3"/>
                  <c:y val="-3.03134721142095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431919.4</c:v>
                </c:pt>
                <c:pt idx="1">
                  <c:v>431919.4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412971658119856E-3"/>
                  <c:y val="8.267310576602598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416 697,9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дефицит, профицит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416697.9</c:v>
                </c:pt>
                <c:pt idx="1">
                  <c:v>391770.3</c:v>
                </c:pt>
                <c:pt idx="2">
                  <c:v>24927.600000000035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2618240"/>
        <c:axId val="42636416"/>
        <c:axId val="0"/>
      </c:bar3DChart>
      <c:catAx>
        <c:axId val="42618240"/>
        <c:scaling>
          <c:orientation val="minMax"/>
        </c:scaling>
        <c:delete val="0"/>
        <c:axPos val="b"/>
        <c:majorTickMark val="out"/>
        <c:minorTickMark val="none"/>
        <c:tickLblPos val="nextTo"/>
        <c:crossAx val="42636416"/>
        <c:crosses val="autoZero"/>
        <c:auto val="1"/>
        <c:lblAlgn val="ctr"/>
        <c:lblOffset val="100"/>
        <c:noMultiLvlLbl val="0"/>
      </c:catAx>
      <c:valAx>
        <c:axId val="4263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618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15.3</c:v>
                </c:pt>
                <c:pt idx="1">
                  <c:v>15.1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акцизов на нефтепродукты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62.2</c:v>
                </c:pt>
                <c:pt idx="1">
                  <c:v>62.9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0.1</c:v>
                </c:pt>
                <c:pt idx="1">
                  <c:v>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 на имущество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5.0999999999999996</c:v>
                </c:pt>
                <c:pt idx="1">
                  <c:v>5.7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17.3</c:v>
                </c:pt>
                <c:pt idx="1">
                  <c:v>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600960"/>
        <c:axId val="48602496"/>
        <c:axId val="0"/>
      </c:bar3DChart>
      <c:catAx>
        <c:axId val="486009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48602496"/>
        <c:crosses val="autoZero"/>
        <c:auto val="1"/>
        <c:lblAlgn val="ctr"/>
        <c:lblOffset val="100"/>
        <c:noMultiLvlLbl val="0"/>
      </c:catAx>
      <c:valAx>
        <c:axId val="486024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8600960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4692669178733227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использования имущества, находящегося в муниципальной собственности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75.900000000000006</c:v>
                </c:pt>
                <c:pt idx="1">
                  <c:v>81.099999999999994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16.899999999999999</c:v>
                </c:pt>
                <c:pt idx="1">
                  <c:v>17.100000000000001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не налоговые доходы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0.3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7.2</c:v>
                </c:pt>
                <c:pt idx="1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5908736"/>
        <c:axId val="65910272"/>
        <c:axId val="0"/>
      </c:bar3DChart>
      <c:catAx>
        <c:axId val="659087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5910272"/>
        <c:crosses val="autoZero"/>
        <c:auto val="1"/>
        <c:lblAlgn val="ctr"/>
        <c:lblOffset val="100"/>
        <c:noMultiLvlLbl val="0"/>
      </c:catAx>
      <c:valAx>
        <c:axId val="6591027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65908736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7268064563707486"/>
          <c:y val="7.8955733313582424E-2"/>
          <c:w val="0.31780843795133873"/>
          <c:h val="0.72619372195746246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5.3</c:v>
                </c:pt>
                <c:pt idx="1">
                  <c:v>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49.2</c:v>
                </c:pt>
                <c:pt idx="1">
                  <c:v>51.2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Возврат остатков субсидии, субвенций и иных межбюджетных трансфертов</c:v>
                </c:pt>
              </c:strCache>
            </c:strRef>
          </c:tx>
          <c:spPr>
            <a:solidFill>
              <a:srgbClr val="00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45.4</c:v>
                </c:pt>
                <c:pt idx="1">
                  <c:v>43.2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возврата остатков субсидий, субвенций и иных межбюджетных трансфертов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-0.1</c:v>
                </c:pt>
                <c:pt idx="1">
                  <c:v>-0.1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56CEDE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 (план)</c:v>
                </c:pt>
                <c:pt idx="1">
                  <c:v>2023 год (факт)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4229760"/>
        <c:axId val="44231296"/>
        <c:axId val="0"/>
      </c:bar3DChart>
      <c:catAx>
        <c:axId val="442297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44231296"/>
        <c:crosses val="autoZero"/>
        <c:auto val="1"/>
        <c:lblAlgn val="ctr"/>
        <c:lblOffset val="100"/>
        <c:noMultiLvlLbl val="0"/>
      </c:catAx>
      <c:valAx>
        <c:axId val="442312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4229760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65443554643353807"/>
          <c:y val="0.14252115426774151"/>
          <c:w val="0.3127035214478085"/>
          <c:h val="0.83294209741824332"/>
        </c:manualLayout>
      </c:layout>
      <c:overlay val="0"/>
      <c:txPr>
        <a:bodyPr/>
        <a:lstStyle/>
        <a:p>
          <a:pPr>
            <a:defRPr sz="85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21758305924701"/>
          <c:y val="6.2691378948678503E-2"/>
          <c:w val="0.8255644822551288"/>
          <c:h val="0.704275298920968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CC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183 354,6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9348010160881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431 919,4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9333547620923E-2"/>
                  <c:y val="-8.3774671200906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391 770,3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183354.6</c:v>
                </c:pt>
                <c:pt idx="1">
                  <c:v>431919.4</c:v>
                </c:pt>
                <c:pt idx="2">
                  <c:v>391770.3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Первоначальный план 2023 год</c:v>
                </c:pt>
                <c:pt idx="1">
                  <c:v>Уточненный план 2023 год</c:v>
                </c:pt>
                <c:pt idx="2">
                  <c:v>Исполнено 2023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7238528"/>
        <c:axId val="67109248"/>
        <c:axId val="0"/>
      </c:bar3DChart>
      <c:catAx>
        <c:axId val="67238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67109248"/>
        <c:crosses val="autoZero"/>
        <c:auto val="1"/>
        <c:lblAlgn val="ctr"/>
        <c:lblOffset val="100"/>
        <c:noMultiLvlLbl val="0"/>
      </c:catAx>
      <c:valAx>
        <c:axId val="67109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238528"/>
        <c:crosses val="autoZero"/>
        <c:crossBetween val="between"/>
      </c:valAx>
    </c:plotArea>
    <c:plotVisOnly val="1"/>
    <c:dispBlanksAs val="gap"/>
    <c:showDLblsOverMax val="0"/>
  </c:chart>
  <c:spPr>
    <a:solidFill>
      <a:srgbClr val="FDEDDF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24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60320188513135"/>
          <c:y val="0.13553840816626894"/>
          <c:w val="0.5534971038370482"/>
          <c:h val="0.847870201922008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00FFFF"/>
              </a:solidFill>
            </c:spPr>
          </c:dPt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00CC00"/>
              </a:solidFill>
            </c:spPr>
          </c:dPt>
          <c:dPt>
            <c:idx val="5"/>
            <c:bubble3D val="0"/>
            <c:spPr>
              <a:solidFill>
                <a:srgbClr val="9900CC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2.9641897865689995E-3"/>
                  <c:y val="2.670226969292392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21 070,1; 5,38 %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2.9641897865689995E-3"/>
                  <c:y val="2.6702269692923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672,9; 0,17 %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4.6823695593113373E-3"/>
                  <c:y val="8.5454411656486859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1394,4; 0,36 %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6.2446505540689583E-3"/>
                  <c:y val="5.3404539385847796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233 392,3; 59,57 %</a:t>
                    </a:r>
                    <a:endParaRPr lang="en-US" dirty="0"/>
                  </a:p>
                </c:rich>
              </c:tx>
              <c:dLblPos val="bestFit"/>
              <c:showLegendKey val="1"/>
              <c:showVal val="0"/>
              <c:showCatName val="1"/>
              <c:showSerName val="1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-3.9495611598711254E-2"/>
                  <c:y val="-5.340685218086056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74 637,8 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;</a:t>
                    </a:r>
                    <a:r>
                      <a:rPr lang="ru-RU" sz="1100" b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19,05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50,0;</a:t>
                    </a:r>
                  </a:p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01 %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56 753,4; 14,49 % </a:t>
                    </a:r>
                    <a:endParaRPr lang="en-US" dirty="0"/>
                  </a:p>
                </c:rich>
              </c:tx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-3.2774830184853505E-2"/>
                  <c:y val="-2.6701638930647687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544,9; 0,14 %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2.1846937490207403E-2"/>
                  <c:y val="-2.6916728866835573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3 254,5; 0,83 %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dLbl>
              <c:idx val="9"/>
              <c:layout>
                <c:manualLayout>
                  <c:x val="3.6177119442377552E-6"/>
                  <c:y val="2.9363665990349338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990,0; </a:t>
                    </a:r>
                    <a:r>
                      <a:rPr lang="en-US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25 %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separator>; </c:separator>
            </c:dLbl>
            <c:spPr>
              <a:ln cap="sq">
                <a:miter lim="800000"/>
              </a:ln>
            </c:spPr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0"/>
            <c:showCatName val="0"/>
            <c:showSerName val="0"/>
            <c:showPercent val="1"/>
            <c:showBubbleSize val="0"/>
            <c:separator>; </c:separator>
            <c:showLeaderLines val="0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0.00</c:formatCode>
                <c:ptCount val="9"/>
                <c:pt idx="0">
                  <c:v>5.3781769572629674</c:v>
                </c:pt>
                <c:pt idx="1">
                  <c:v>0.17175880866926357</c:v>
                </c:pt>
                <c:pt idx="2">
                  <c:v>0.36</c:v>
                </c:pt>
                <c:pt idx="3">
                  <c:v>59.57376044074806</c:v>
                </c:pt>
                <c:pt idx="4">
                  <c:v>19.051418650163122</c:v>
                </c:pt>
                <c:pt idx="5">
                  <c:v>1.276258052231116E-2</c:v>
                </c:pt>
                <c:pt idx="6">
                  <c:v>14.486396748298686</c:v>
                </c:pt>
                <c:pt idx="7">
                  <c:v>0.13908660253214702</c:v>
                </c:pt>
                <c:pt idx="8">
                  <c:v>0.83071636619723344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Лист1!$C$2:$C$10</c:f>
              <c:numCache>
                <c:formatCode>0.00</c:formatCode>
                <c:ptCount val="9"/>
                <c:pt idx="0" formatCode="General">
                  <c:v>21070.1</c:v>
                </c:pt>
                <c:pt idx="1">
                  <c:v>672.9</c:v>
                </c:pt>
                <c:pt idx="2">
                  <c:v>1394.4</c:v>
                </c:pt>
                <c:pt idx="3">
                  <c:v>233392.3</c:v>
                </c:pt>
                <c:pt idx="4">
                  <c:v>74637.8</c:v>
                </c:pt>
                <c:pt idx="5">
                  <c:v>50</c:v>
                </c:pt>
                <c:pt idx="6">
                  <c:v>56753.4</c:v>
                </c:pt>
                <c:pt idx="7">
                  <c:v>544.9</c:v>
                </c:pt>
                <c:pt idx="8">
                  <c:v>3254.5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5983284995624267"/>
          <c:y val="4.0020230931242778E-4"/>
          <c:w val="0.24016716233276778"/>
          <c:h val="0.8421282855547576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853040203981005E-2"/>
          <c:y val="3.5905732696367071E-2"/>
          <c:w val="0.5435789768446595"/>
          <c:h val="0.84916239636712076"/>
        </c:manualLayout>
      </c:layout>
      <c:pie3DChart>
        <c:varyColors val="1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Lbls>
            <c:dLbl>
              <c:idx val="2"/>
              <c:delete val="1"/>
            </c:dLbl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0.98513440145922249</c:v>
                </c:pt>
                <c:pt idx="1">
                  <c:v>1.4865598540777594E-2</c:v>
                </c:pt>
                <c:pt idx="2">
                  <c:v>0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8.2652662100905234E-3"/>
                  <c:y val="-4.0588904100261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153053,7;</a:t>
                    </a:r>
                    <a:r>
                      <a:rPr lang="ru-RU" baseline="0" dirty="0" smtClean="0"/>
                      <a:t>97,58 %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6567438328707275E-2"/>
                  <c:y val="-8.469130670068915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3802,1;   2,42 %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258229342745204E-2"/>
                  <c:y val="-1.3896305428429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0;   0%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МП "Социально-экономическое развитие Байкаловского сельского поселения" на 2023- 2032 годы -  385 946,4 тыс.руб.</c:v>
                </c:pt>
                <c:pt idx="1">
                  <c:v>Непрограмные расходы- 5 823,9 тыс.руб. </c:v>
                </c:pt>
                <c:pt idx="2">
                  <c:v>МП "Формирование современной городской среды на территории Байкаловского сельского поселения" на 2018-2024 годы - 0,0 тыс.руб.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385946.4</c:v>
                </c:pt>
                <c:pt idx="1">
                  <c:v>5823.9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378460244545834"/>
          <c:y val="0.24780490339783035"/>
          <c:w val="0.31872422807015932"/>
          <c:h val="0.59257483935476707"/>
        </c:manualLayout>
      </c:layout>
      <c:overlay val="0"/>
      <c:txPr>
        <a:bodyPr/>
        <a:lstStyle/>
        <a:p>
          <a:pPr rtl="0">
            <a:defRPr sz="1200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425058395432058E-2"/>
          <c:y val="5.1320686590378847E-2"/>
          <c:w val="0.8795591642080921"/>
          <c:h val="0.79765026108210202"/>
        </c:manualLayout>
      </c:layout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82372096"/>
        <c:axId val="82373632"/>
      </c:bubbleChart>
      <c:valAx>
        <c:axId val="82372096"/>
        <c:scaling>
          <c:orientation val="minMax"/>
        </c:scaling>
        <c:delete val="0"/>
        <c:axPos val="b"/>
        <c:majorTickMark val="out"/>
        <c:minorTickMark val="none"/>
        <c:tickLblPos val="nextTo"/>
        <c:crossAx val="82373632"/>
        <c:crosses val="autoZero"/>
        <c:crossBetween val="midCat"/>
      </c:valAx>
      <c:valAx>
        <c:axId val="82373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37209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3A180-92E5-47BA-8295-FD48D9CFF65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6D47C-4F05-407F-991B-86E6BD9FE04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dirty="0"/>
        </a:p>
      </dgm:t>
    </dgm:pt>
    <dgm:pt modelId="{62AC16EC-B558-40E3-AD09-99DD9BA90AF3}" type="parTrans" cxnId="{AC4772FC-8C5C-4BE0-8223-F494796482D9}">
      <dgm:prSet/>
      <dgm:spPr/>
      <dgm:t>
        <a:bodyPr/>
        <a:lstStyle/>
        <a:p>
          <a:endParaRPr lang="ru-RU"/>
        </a:p>
      </dgm:t>
    </dgm:pt>
    <dgm:pt modelId="{0433FD10-71B1-4989-B4B2-7A880533570A}" type="sibTrans" cxnId="{AC4772FC-8C5C-4BE0-8223-F494796482D9}">
      <dgm:prSet/>
      <dgm:spPr/>
      <dgm:t>
        <a:bodyPr/>
        <a:lstStyle/>
        <a:p>
          <a:endParaRPr lang="ru-RU"/>
        </a:p>
      </dgm:t>
    </dgm:pt>
    <dgm:pt modelId="{DD80B585-60BC-4F2D-B38B-B16B14E84F85}" type="pres">
      <dgm:prSet presAssocID="{2343A180-92E5-47BA-8295-FD48D9CFF65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DD51C7-1ADA-46DB-86D4-85C5010BAAAD}" type="pres">
      <dgm:prSet presAssocID="{F5C6D47C-4F05-407F-991B-86E6BD9FE041}" presName="composite" presStyleCnt="0"/>
      <dgm:spPr/>
    </dgm:pt>
    <dgm:pt modelId="{F0A663FD-7FC3-4A44-B8D0-98EBB8788416}" type="pres">
      <dgm:prSet presAssocID="{F5C6D47C-4F05-407F-991B-86E6BD9FE04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68A36C4-3A69-4DDB-9602-1EE261349002}" type="pres">
      <dgm:prSet presAssocID="{F5C6D47C-4F05-407F-991B-86E6BD9FE04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4772FC-8C5C-4BE0-8223-F494796482D9}" srcId="{2343A180-92E5-47BA-8295-FD48D9CFF65A}" destId="{F5C6D47C-4F05-407F-991B-86E6BD9FE041}" srcOrd="0" destOrd="0" parTransId="{62AC16EC-B558-40E3-AD09-99DD9BA90AF3}" sibTransId="{0433FD10-71B1-4989-B4B2-7A880533570A}"/>
    <dgm:cxn modelId="{6BD649C4-1E1A-46A8-8B31-F17AA1D3EFAA}" type="presOf" srcId="{F5C6D47C-4F05-407F-991B-86E6BD9FE041}" destId="{A68A36C4-3A69-4DDB-9602-1EE261349002}" srcOrd="0" destOrd="0" presId="urn:microsoft.com/office/officeart/2005/8/layout/vList3"/>
    <dgm:cxn modelId="{27C86B60-85EE-4515-AFF4-243C531CC3E5}" type="presOf" srcId="{2343A180-92E5-47BA-8295-FD48D9CFF65A}" destId="{DD80B585-60BC-4F2D-B38B-B16B14E84F85}" srcOrd="0" destOrd="0" presId="urn:microsoft.com/office/officeart/2005/8/layout/vList3"/>
    <dgm:cxn modelId="{4C1038EE-8C89-405F-99BC-0F8B60E71543}" type="presParOf" srcId="{DD80B585-60BC-4F2D-B38B-B16B14E84F85}" destId="{7BDD51C7-1ADA-46DB-86D4-85C5010BAAAD}" srcOrd="0" destOrd="0" presId="urn:microsoft.com/office/officeart/2005/8/layout/vList3"/>
    <dgm:cxn modelId="{FE997D2A-1BBD-480C-8B4B-A4350D4483A2}" type="presParOf" srcId="{7BDD51C7-1ADA-46DB-86D4-85C5010BAAAD}" destId="{F0A663FD-7FC3-4A44-B8D0-98EBB8788416}" srcOrd="0" destOrd="0" presId="urn:microsoft.com/office/officeart/2005/8/layout/vList3"/>
    <dgm:cxn modelId="{71A1BB16-1433-4AEF-894F-489439E57497}" type="presParOf" srcId="{7BDD51C7-1ADA-46DB-86D4-85C5010BAAAD}" destId="{A68A36C4-3A69-4DDB-9602-1EE26134900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8EA2F6-1582-414A-8642-924B9175FF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54527E-FAFF-4F21-9BAB-02DA3F56982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бюджета  Байкаловского сельского поселения на 2023 год.</a:t>
          </a:r>
          <a:endParaRPr lang="ru-RU" dirty="0"/>
        </a:p>
      </dgm:t>
    </dgm:pt>
    <dgm:pt modelId="{07AD0401-1427-4806-ADEA-D72B690ADEAA}" type="parTrans" cxnId="{EFB1A6DA-E810-47A4-87E5-A214DFB38785}">
      <dgm:prSet/>
      <dgm:spPr/>
      <dgm:t>
        <a:bodyPr/>
        <a:lstStyle/>
        <a:p>
          <a:endParaRPr lang="ru-RU"/>
        </a:p>
      </dgm:t>
    </dgm:pt>
    <dgm:pt modelId="{BFA7DE73-7490-4673-B2B6-000CEFA9DE2F}" type="sibTrans" cxnId="{EFB1A6DA-E810-47A4-87E5-A214DFB38785}">
      <dgm:prSet/>
      <dgm:spPr/>
      <dgm:t>
        <a:bodyPr/>
        <a:lstStyle/>
        <a:p>
          <a:endParaRPr lang="ru-RU"/>
        </a:p>
      </dgm:t>
    </dgm:pt>
    <dgm:pt modelId="{1D1E4B11-784A-4601-B3B4-87F84F6227F2}" type="pres">
      <dgm:prSet presAssocID="{B08EA2F6-1582-414A-8642-924B9175FF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21380-3B96-4912-A25C-20E0D2E19374}" type="pres">
      <dgm:prSet presAssocID="{FF54527E-FAFF-4F21-9BAB-02DA3F569823}" presName="composite" presStyleCnt="0"/>
      <dgm:spPr/>
    </dgm:pt>
    <dgm:pt modelId="{924F3659-A406-4C62-A879-A50113BF1211}" type="pres">
      <dgm:prSet presAssocID="{FF54527E-FAFF-4F21-9BAB-02DA3F56982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ED8FB70-DEA8-4865-A086-AE576BFE110D}" type="pres">
      <dgm:prSet presAssocID="{FF54527E-FAFF-4F21-9BAB-02DA3F56982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7F50D-E876-4400-95DD-97205A2D58D9}" type="presOf" srcId="{B08EA2F6-1582-414A-8642-924B9175FF57}" destId="{1D1E4B11-784A-4601-B3B4-87F84F6227F2}" srcOrd="0" destOrd="0" presId="urn:microsoft.com/office/officeart/2005/8/layout/vList3"/>
    <dgm:cxn modelId="{EFB1A6DA-E810-47A4-87E5-A214DFB38785}" srcId="{B08EA2F6-1582-414A-8642-924B9175FF57}" destId="{FF54527E-FAFF-4F21-9BAB-02DA3F569823}" srcOrd="0" destOrd="0" parTransId="{07AD0401-1427-4806-ADEA-D72B690ADEAA}" sibTransId="{BFA7DE73-7490-4673-B2B6-000CEFA9DE2F}"/>
    <dgm:cxn modelId="{6FAB6F2F-CC8B-46DE-BE7D-A14D34823861}" type="presOf" srcId="{FF54527E-FAFF-4F21-9BAB-02DA3F569823}" destId="{EED8FB70-DEA8-4865-A086-AE576BFE110D}" srcOrd="0" destOrd="0" presId="urn:microsoft.com/office/officeart/2005/8/layout/vList3"/>
    <dgm:cxn modelId="{B18E6202-DEB6-405D-8DE8-DAA6DFB870DE}" type="presParOf" srcId="{1D1E4B11-784A-4601-B3B4-87F84F6227F2}" destId="{90C21380-3B96-4912-A25C-20E0D2E19374}" srcOrd="0" destOrd="0" presId="urn:microsoft.com/office/officeart/2005/8/layout/vList3"/>
    <dgm:cxn modelId="{96E83712-E91D-4A12-B1AB-29608EDD88B2}" type="presParOf" srcId="{90C21380-3B96-4912-A25C-20E0D2E19374}" destId="{924F3659-A406-4C62-A879-A50113BF1211}" srcOrd="0" destOrd="0" presId="urn:microsoft.com/office/officeart/2005/8/layout/vList3"/>
    <dgm:cxn modelId="{509241CC-D037-4810-A52A-0B09C87BE74E}" type="presParOf" srcId="{90C21380-3B96-4912-A25C-20E0D2E19374}" destId="{EED8FB70-DEA8-4865-A086-AE576BFE110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7D924C-B86A-4F51-A775-E9AAA19D676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6682B8-7759-47D1-B854-D5417E4DBBF1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Структура расходов  Байкаловского сельского поселения в разрезе муниципальных программ</a:t>
          </a:r>
          <a:br>
            <a:rPr lang="ru-RU" b="1" i="0" dirty="0" smtClean="0"/>
          </a:br>
          <a:endParaRPr lang="ru-RU" dirty="0"/>
        </a:p>
      </dgm:t>
    </dgm:pt>
    <dgm:pt modelId="{52CFC0B5-4101-4DD6-94DE-E30F872D8E71}" type="parTrans" cxnId="{CEA702C2-D25C-4F3A-AACC-954766A121F7}">
      <dgm:prSet/>
      <dgm:spPr/>
      <dgm:t>
        <a:bodyPr/>
        <a:lstStyle/>
        <a:p>
          <a:endParaRPr lang="ru-RU"/>
        </a:p>
      </dgm:t>
    </dgm:pt>
    <dgm:pt modelId="{E05C0F99-9562-49C0-A7D2-FA6C5077D134}" type="sibTrans" cxnId="{CEA702C2-D25C-4F3A-AACC-954766A121F7}">
      <dgm:prSet/>
      <dgm:spPr/>
      <dgm:t>
        <a:bodyPr/>
        <a:lstStyle/>
        <a:p>
          <a:endParaRPr lang="ru-RU"/>
        </a:p>
      </dgm:t>
    </dgm:pt>
    <dgm:pt modelId="{8193B31C-2C7A-4C27-B6A7-8B70C173DFB2}" type="pres">
      <dgm:prSet presAssocID="{977D924C-B86A-4F51-A775-E9AAA19D676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7C2F55-3F78-4AAE-BEF1-22D16768DBFB}" type="pres">
      <dgm:prSet presAssocID="{1A6682B8-7759-47D1-B854-D5417E4DBBF1}" presName="composite" presStyleCnt="0"/>
      <dgm:spPr/>
    </dgm:pt>
    <dgm:pt modelId="{31D5656C-B018-4EA7-9ED1-4EB5E342C0AC}" type="pres">
      <dgm:prSet presAssocID="{1A6682B8-7759-47D1-B854-D5417E4DBBF1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5BE0DC0-A02F-47CA-87D1-1A9994A4F546}" type="pres">
      <dgm:prSet presAssocID="{1A6682B8-7759-47D1-B854-D5417E4DBBF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A702C2-D25C-4F3A-AACC-954766A121F7}" srcId="{977D924C-B86A-4F51-A775-E9AAA19D6765}" destId="{1A6682B8-7759-47D1-B854-D5417E4DBBF1}" srcOrd="0" destOrd="0" parTransId="{52CFC0B5-4101-4DD6-94DE-E30F872D8E71}" sibTransId="{E05C0F99-9562-49C0-A7D2-FA6C5077D134}"/>
    <dgm:cxn modelId="{398FD7B1-979D-4E98-ABAD-EC10A7786834}" type="presOf" srcId="{977D924C-B86A-4F51-A775-E9AAA19D6765}" destId="{8193B31C-2C7A-4C27-B6A7-8B70C173DFB2}" srcOrd="0" destOrd="0" presId="urn:microsoft.com/office/officeart/2005/8/layout/vList3"/>
    <dgm:cxn modelId="{715BC6E3-CAD3-4776-95AE-F89CDD76B8CD}" type="presOf" srcId="{1A6682B8-7759-47D1-B854-D5417E4DBBF1}" destId="{35BE0DC0-A02F-47CA-87D1-1A9994A4F546}" srcOrd="0" destOrd="0" presId="urn:microsoft.com/office/officeart/2005/8/layout/vList3"/>
    <dgm:cxn modelId="{081C1AF1-FDA8-4B88-95DD-B941EE934C59}" type="presParOf" srcId="{8193B31C-2C7A-4C27-B6A7-8B70C173DFB2}" destId="{6A7C2F55-3F78-4AAE-BEF1-22D16768DBFB}" srcOrd="0" destOrd="0" presId="urn:microsoft.com/office/officeart/2005/8/layout/vList3"/>
    <dgm:cxn modelId="{8739E1E6-6331-4961-BBE0-E422ED2B4C81}" type="presParOf" srcId="{6A7C2F55-3F78-4AAE-BEF1-22D16768DBFB}" destId="{31D5656C-B018-4EA7-9ED1-4EB5E342C0AC}" srcOrd="0" destOrd="0" presId="urn:microsoft.com/office/officeart/2005/8/layout/vList3"/>
    <dgm:cxn modelId="{27501AD6-E77A-4EDD-8EFD-DB8AA48F952E}" type="presParOf" srcId="{6A7C2F55-3F78-4AAE-BEF1-22D16768DBFB}" destId="{35BE0DC0-A02F-47CA-87D1-1A9994A4F5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55E564-252C-4ADD-849B-530AB766750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9CB006-94BE-420F-9579-1274C13C31F0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Основные параметры бюджета  Байкаловского сельского поселения</a:t>
          </a:r>
          <a:endParaRPr lang="ru-RU" dirty="0"/>
        </a:p>
      </dgm:t>
    </dgm:pt>
    <dgm:pt modelId="{3020CBA6-1F81-4971-BD8C-1F6DB4413DDA}" type="parTrans" cxnId="{D2BD060A-768A-4CBB-9D97-056E28858F29}">
      <dgm:prSet/>
      <dgm:spPr/>
      <dgm:t>
        <a:bodyPr/>
        <a:lstStyle/>
        <a:p>
          <a:endParaRPr lang="ru-RU"/>
        </a:p>
      </dgm:t>
    </dgm:pt>
    <dgm:pt modelId="{6EF5D321-9E37-486A-BF08-5ADEDF50DE60}" type="sibTrans" cxnId="{D2BD060A-768A-4CBB-9D97-056E28858F29}">
      <dgm:prSet/>
      <dgm:spPr/>
      <dgm:t>
        <a:bodyPr/>
        <a:lstStyle/>
        <a:p>
          <a:endParaRPr lang="ru-RU"/>
        </a:p>
      </dgm:t>
    </dgm:pt>
    <dgm:pt modelId="{D317BD4C-8B0F-4227-A3B3-EA4811494F6F}" type="pres">
      <dgm:prSet presAssocID="{1455E564-252C-4ADD-849B-530AB766750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B74515-E7D2-4ED0-9E2B-71D2456F8106}" type="pres">
      <dgm:prSet presAssocID="{E39CB006-94BE-420F-9579-1274C13C31F0}" presName="composite" presStyleCnt="0"/>
      <dgm:spPr/>
    </dgm:pt>
    <dgm:pt modelId="{DECC9FEF-88A4-42EA-BF80-6715B3B54C42}" type="pres">
      <dgm:prSet presAssocID="{E39CB006-94BE-420F-9579-1274C13C31F0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07A627-0A73-4241-B880-A29C201EC795}" type="pres">
      <dgm:prSet presAssocID="{E39CB006-94BE-420F-9579-1274C13C31F0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ABB6E-DBFA-4FE2-A50D-DCDAAF98CEE0}" type="presOf" srcId="{1455E564-252C-4ADD-849B-530AB7667509}" destId="{D317BD4C-8B0F-4227-A3B3-EA4811494F6F}" srcOrd="0" destOrd="0" presId="urn:microsoft.com/office/officeart/2005/8/layout/vList3"/>
    <dgm:cxn modelId="{9096484C-D1A2-44B7-A4FF-DAE6ACC8A4DE}" type="presOf" srcId="{E39CB006-94BE-420F-9579-1274C13C31F0}" destId="{3A07A627-0A73-4241-B880-A29C201EC795}" srcOrd="0" destOrd="0" presId="urn:microsoft.com/office/officeart/2005/8/layout/vList3"/>
    <dgm:cxn modelId="{D2BD060A-768A-4CBB-9D97-056E28858F29}" srcId="{1455E564-252C-4ADD-849B-530AB7667509}" destId="{E39CB006-94BE-420F-9579-1274C13C31F0}" srcOrd="0" destOrd="0" parTransId="{3020CBA6-1F81-4971-BD8C-1F6DB4413DDA}" sibTransId="{6EF5D321-9E37-486A-BF08-5ADEDF50DE60}"/>
    <dgm:cxn modelId="{A63FFD24-97E3-4976-A871-86D1690C7CB2}" type="presParOf" srcId="{D317BD4C-8B0F-4227-A3B3-EA4811494F6F}" destId="{02B74515-E7D2-4ED0-9E2B-71D2456F8106}" srcOrd="0" destOrd="0" presId="urn:microsoft.com/office/officeart/2005/8/layout/vList3"/>
    <dgm:cxn modelId="{616BA053-E5D7-4C46-B0F2-E8CF7326ED97}" type="presParOf" srcId="{02B74515-E7D2-4ED0-9E2B-71D2456F8106}" destId="{DECC9FEF-88A4-42EA-BF80-6715B3B54C42}" srcOrd="0" destOrd="0" presId="urn:microsoft.com/office/officeart/2005/8/layout/vList3"/>
    <dgm:cxn modelId="{B678C5EE-8A75-4B5A-A9FB-2AFB1EA04710}" type="presParOf" srcId="{02B74515-E7D2-4ED0-9E2B-71D2456F8106}" destId="{3A07A627-0A73-4241-B880-A29C201EC79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FA8905-0037-4461-A384-58A0EB0CB09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C74E8-079F-480A-8DFE-A45D61631AED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Доходы бюджета Байкаловского сельского поселения</a:t>
          </a:r>
          <a:endParaRPr lang="ru-RU" dirty="0"/>
        </a:p>
      </dgm:t>
    </dgm:pt>
    <dgm:pt modelId="{CC3F4E44-97DE-41D8-B631-64BEB9E943F8}" type="parTrans" cxnId="{97A45DB9-8221-4D61-A067-28AF6A05E7FE}">
      <dgm:prSet/>
      <dgm:spPr/>
      <dgm:t>
        <a:bodyPr/>
        <a:lstStyle/>
        <a:p>
          <a:endParaRPr lang="ru-RU"/>
        </a:p>
      </dgm:t>
    </dgm:pt>
    <dgm:pt modelId="{A8F32A10-56A2-4006-9D99-4508040C6D7E}" type="sibTrans" cxnId="{97A45DB9-8221-4D61-A067-28AF6A05E7FE}">
      <dgm:prSet/>
      <dgm:spPr/>
      <dgm:t>
        <a:bodyPr/>
        <a:lstStyle/>
        <a:p>
          <a:endParaRPr lang="ru-RU"/>
        </a:p>
      </dgm:t>
    </dgm:pt>
    <dgm:pt modelId="{3A64A481-C5E9-459C-AC0A-2AF93874041F}" type="pres">
      <dgm:prSet presAssocID="{A3FA8905-0037-4461-A384-58A0EB0CB09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AD1A9-3681-40E6-A136-FBB04741E59B}" type="pres">
      <dgm:prSet presAssocID="{10EC74E8-079F-480A-8DFE-A45D61631AED}" presName="composite" presStyleCnt="0"/>
      <dgm:spPr/>
    </dgm:pt>
    <dgm:pt modelId="{DF8A7ABE-78DB-4EB5-AF61-5AB908EDF567}" type="pres">
      <dgm:prSet presAssocID="{10EC74E8-079F-480A-8DFE-A45D61631AED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6982DD8-5172-4514-A42D-38D1F9F371BD}" type="pres">
      <dgm:prSet presAssocID="{10EC74E8-079F-480A-8DFE-A45D61631AED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45DB9-8221-4D61-A067-28AF6A05E7FE}" srcId="{A3FA8905-0037-4461-A384-58A0EB0CB09D}" destId="{10EC74E8-079F-480A-8DFE-A45D61631AED}" srcOrd="0" destOrd="0" parTransId="{CC3F4E44-97DE-41D8-B631-64BEB9E943F8}" sibTransId="{A8F32A10-56A2-4006-9D99-4508040C6D7E}"/>
    <dgm:cxn modelId="{3E02B59B-8A92-46F6-A718-BD119768E12A}" type="presOf" srcId="{10EC74E8-079F-480A-8DFE-A45D61631AED}" destId="{16982DD8-5172-4514-A42D-38D1F9F371BD}" srcOrd="0" destOrd="0" presId="urn:microsoft.com/office/officeart/2005/8/layout/vList3"/>
    <dgm:cxn modelId="{766F9C85-7506-45A5-9617-AD84D5270ABF}" type="presOf" srcId="{A3FA8905-0037-4461-A384-58A0EB0CB09D}" destId="{3A64A481-C5E9-459C-AC0A-2AF93874041F}" srcOrd="0" destOrd="0" presId="urn:microsoft.com/office/officeart/2005/8/layout/vList3"/>
    <dgm:cxn modelId="{AA96293E-0395-48BF-BB6E-4AE6997932D2}" type="presParOf" srcId="{3A64A481-C5E9-459C-AC0A-2AF93874041F}" destId="{157AD1A9-3681-40E6-A136-FBB04741E59B}" srcOrd="0" destOrd="0" presId="urn:microsoft.com/office/officeart/2005/8/layout/vList3"/>
    <dgm:cxn modelId="{69E40B2E-374B-4D34-80AC-3511028E747C}" type="presParOf" srcId="{157AD1A9-3681-40E6-A136-FBB04741E59B}" destId="{DF8A7ABE-78DB-4EB5-AF61-5AB908EDF567}" srcOrd="0" destOrd="0" presId="urn:microsoft.com/office/officeart/2005/8/layout/vList3"/>
    <dgm:cxn modelId="{57CF5C62-788D-4C9E-BCFE-18E96FDA19A7}" type="presParOf" srcId="{157AD1A9-3681-40E6-A136-FBB04741E59B}" destId="{16982DD8-5172-4514-A42D-38D1F9F371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BDB209-1278-4E6B-A637-A4F39A6086F9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AFB94F3D-7B7D-433D-AC6D-0195320AE242}" type="presOf" srcId="{7CBE7473-2C51-46DC-AEF2-AA0D75E41476}" destId="{92770D90-320F-4ECB-8491-5ED88C26709F}" srcOrd="0" destOrd="0" presId="urn:microsoft.com/office/officeart/2005/8/layout/vList3"/>
    <dgm:cxn modelId="{0DA93AFD-7372-49D6-9F7D-B156D92A60AE}" type="presParOf" srcId="{92770D90-320F-4ECB-8491-5ED88C26709F}" destId="{33D17B74-395D-41D6-AD5F-A7383D67BDF1}" srcOrd="0" destOrd="0" presId="urn:microsoft.com/office/officeart/2005/8/layout/vList3"/>
    <dgm:cxn modelId="{99F23575-BC35-438B-B765-996958FE1043}" type="presParOf" srcId="{33D17B74-395D-41D6-AD5F-A7383D67BDF1}" destId="{2B43DD67-5139-4011-8467-6F7D340B39DE}" srcOrd="0" destOrd="0" presId="urn:microsoft.com/office/officeart/2005/8/layout/vList3"/>
    <dgm:cxn modelId="{2355D391-2A6B-492A-B0AF-27B20B5E5B1D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неналоговых доходов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997E6-DEC6-40B8-A6A4-CA72F760017D}" type="presOf" srcId="{F5BB0528-FF8B-4945-BDBD-DA72AC90F3B3}" destId="{837683EB-9F42-4D84-99A9-1642A0655725}" srcOrd="0" destOrd="0" presId="urn:microsoft.com/office/officeart/2005/8/layout/vList3"/>
    <dgm:cxn modelId="{93E8F0B4-C3E5-4929-9FBD-F5524CF5AA6C}" type="presOf" srcId="{7CBE7473-2C51-46DC-AEF2-AA0D75E41476}" destId="{92770D90-320F-4ECB-8491-5ED88C26709F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6B0F0ED7-3D35-47ED-B6D9-FE259159AF78}" type="presParOf" srcId="{92770D90-320F-4ECB-8491-5ED88C26709F}" destId="{33D17B74-395D-41D6-AD5F-A7383D67BDF1}" srcOrd="0" destOrd="0" presId="urn:microsoft.com/office/officeart/2005/8/layout/vList3"/>
    <dgm:cxn modelId="{C7E2E428-A2BB-4F44-BC6F-637E5F8F9882}" type="presParOf" srcId="{33D17B74-395D-41D6-AD5F-A7383D67BDF1}" destId="{2B43DD67-5139-4011-8467-6F7D340B39DE}" srcOrd="0" destOrd="0" presId="urn:microsoft.com/office/officeart/2005/8/layout/vList3"/>
    <dgm:cxn modelId="{DED7E4AF-3C85-464A-A1FE-681AF9352D6A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BE7473-2C51-46DC-AEF2-AA0D75E414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B0528-FF8B-4945-BDBD-DA72AC90F3B3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0" i="0" dirty="0" smtClean="0"/>
            <a:t>Структура безвозмездных поступлений бюджета </a:t>
          </a:r>
          <a:br>
            <a:rPr lang="ru-RU" b="0" i="0" dirty="0" smtClean="0"/>
          </a:br>
          <a:r>
            <a:rPr lang="ru-RU" b="0" i="0" dirty="0" smtClean="0"/>
            <a:t>Байкаловского сельского поселения в 2023 году </a:t>
          </a:r>
          <a:endParaRPr lang="ru-RU" dirty="0"/>
        </a:p>
      </dgm:t>
    </dgm:pt>
    <dgm:pt modelId="{611676B5-EB59-4FEB-A6DB-843BAFA19D10}" type="parTrans" cxnId="{2FA8389E-0C19-409B-A642-045F59F64B28}">
      <dgm:prSet/>
      <dgm:spPr/>
      <dgm:t>
        <a:bodyPr/>
        <a:lstStyle/>
        <a:p>
          <a:endParaRPr lang="ru-RU"/>
        </a:p>
      </dgm:t>
    </dgm:pt>
    <dgm:pt modelId="{56E50975-7545-4B80-A903-D4A4727B6435}" type="sibTrans" cxnId="{2FA8389E-0C19-409B-A642-045F59F64B28}">
      <dgm:prSet/>
      <dgm:spPr/>
      <dgm:t>
        <a:bodyPr/>
        <a:lstStyle/>
        <a:p>
          <a:endParaRPr lang="ru-RU"/>
        </a:p>
      </dgm:t>
    </dgm:pt>
    <dgm:pt modelId="{92770D90-320F-4ECB-8491-5ED88C26709F}" type="pres">
      <dgm:prSet presAssocID="{7CBE7473-2C51-46DC-AEF2-AA0D75E414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D17B74-395D-41D6-AD5F-A7383D67BDF1}" type="pres">
      <dgm:prSet presAssocID="{F5BB0528-FF8B-4945-BDBD-DA72AC90F3B3}" presName="composite" presStyleCnt="0"/>
      <dgm:spPr/>
    </dgm:pt>
    <dgm:pt modelId="{2B43DD67-5139-4011-8467-6F7D340B39DE}" type="pres">
      <dgm:prSet presAssocID="{F5BB0528-FF8B-4945-BDBD-DA72AC90F3B3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37683EB-9F42-4D84-99A9-1642A0655725}" type="pres">
      <dgm:prSet presAssocID="{F5BB0528-FF8B-4945-BDBD-DA72AC90F3B3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8E58CD-8B4D-4166-A7D1-C5E5AC497817}" type="presOf" srcId="{F5BB0528-FF8B-4945-BDBD-DA72AC90F3B3}" destId="{837683EB-9F42-4D84-99A9-1642A0655725}" srcOrd="0" destOrd="0" presId="urn:microsoft.com/office/officeart/2005/8/layout/vList3"/>
    <dgm:cxn modelId="{2FA8389E-0C19-409B-A642-045F59F64B28}" srcId="{7CBE7473-2C51-46DC-AEF2-AA0D75E41476}" destId="{F5BB0528-FF8B-4945-BDBD-DA72AC90F3B3}" srcOrd="0" destOrd="0" parTransId="{611676B5-EB59-4FEB-A6DB-843BAFA19D10}" sibTransId="{56E50975-7545-4B80-A903-D4A4727B6435}"/>
    <dgm:cxn modelId="{148967F1-3152-4441-8458-1D68968387AD}" type="presOf" srcId="{7CBE7473-2C51-46DC-AEF2-AA0D75E41476}" destId="{92770D90-320F-4ECB-8491-5ED88C26709F}" srcOrd="0" destOrd="0" presId="urn:microsoft.com/office/officeart/2005/8/layout/vList3"/>
    <dgm:cxn modelId="{3626C126-B96E-493C-8EFD-1FA55343CF03}" type="presParOf" srcId="{92770D90-320F-4ECB-8491-5ED88C26709F}" destId="{33D17B74-395D-41D6-AD5F-A7383D67BDF1}" srcOrd="0" destOrd="0" presId="urn:microsoft.com/office/officeart/2005/8/layout/vList3"/>
    <dgm:cxn modelId="{FAB1AC41-D9A8-4394-9412-DCDB82EEF262}" type="presParOf" srcId="{33D17B74-395D-41D6-AD5F-A7383D67BDF1}" destId="{2B43DD67-5139-4011-8467-6F7D340B39DE}" srcOrd="0" destOrd="0" presId="urn:microsoft.com/office/officeart/2005/8/layout/vList3"/>
    <dgm:cxn modelId="{DD19A30B-C51D-4B64-B702-92B3AB7770DF}" type="presParOf" srcId="{33D17B74-395D-41D6-AD5F-A7383D67BDF1}" destId="{837683EB-9F42-4D84-99A9-1642A06557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079FE6-43E8-4EE9-ACF9-E4DACF562B3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08E4D3-F102-4D26-86B7-FE63835E230A}">
      <dgm:prSet custT="1"/>
      <dgm:spPr>
        <a:solidFill>
          <a:schemeClr val="accent5"/>
        </a:solidFill>
      </dgm:spPr>
      <dgm:t>
        <a:bodyPr/>
        <a:lstStyle/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endParaRPr lang="ru-RU" sz="800" b="1" i="0" dirty="0" smtClean="0"/>
        </a:p>
        <a:p>
          <a:pPr rtl="0"/>
          <a:r>
            <a:rPr lang="ru-RU" sz="1800" b="1" i="0" dirty="0" smtClean="0"/>
            <a:t>Налоговые и неналоговые доходы  бюджета  Байкаловского сельского поселения за 2022-2023 годы в расчете на 1жителя</a:t>
          </a:r>
          <a:br>
            <a:rPr lang="ru-RU" sz="1800" b="1" i="0" dirty="0" smtClean="0"/>
          </a:br>
          <a:r>
            <a:rPr lang="ru-RU" sz="1800" b="1" i="0" u="sng" dirty="0" smtClean="0"/>
            <a:t/>
          </a:r>
          <a:br>
            <a:rPr lang="ru-RU" sz="1800" b="1" i="0" u="sng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/>
          </a:r>
          <a:br>
            <a:rPr lang="ru-RU" sz="800" b="1" i="0" dirty="0" smtClean="0"/>
          </a:br>
          <a:r>
            <a:rPr lang="ru-RU" sz="800" b="1" i="0" dirty="0" smtClean="0"/>
            <a:t>								</a:t>
          </a:r>
          <a:br>
            <a:rPr lang="ru-RU" sz="800" b="1" i="0" dirty="0" smtClean="0"/>
          </a:br>
          <a:endParaRPr lang="ru-RU" sz="800" dirty="0"/>
        </a:p>
      </dgm:t>
    </dgm:pt>
    <dgm:pt modelId="{4E0DA351-8AC9-4098-A93E-F374A6D2EB1C}" type="parTrans" cxnId="{B9CB0E89-6A3A-49B1-8391-27BAF4D364AE}">
      <dgm:prSet/>
      <dgm:spPr/>
      <dgm:t>
        <a:bodyPr/>
        <a:lstStyle/>
        <a:p>
          <a:endParaRPr lang="ru-RU"/>
        </a:p>
      </dgm:t>
    </dgm:pt>
    <dgm:pt modelId="{C41C038F-5E7D-436A-8E9D-5AC3AAC30CE4}" type="sibTrans" cxnId="{B9CB0E89-6A3A-49B1-8391-27BAF4D364AE}">
      <dgm:prSet/>
      <dgm:spPr/>
      <dgm:t>
        <a:bodyPr/>
        <a:lstStyle/>
        <a:p>
          <a:endParaRPr lang="ru-RU"/>
        </a:p>
      </dgm:t>
    </dgm:pt>
    <dgm:pt modelId="{F171BDD9-0812-48F7-B7A1-957ED78057CE}" type="pres">
      <dgm:prSet presAssocID="{C7079FE6-43E8-4EE9-ACF9-E4DACF562B3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AA701D-A606-4737-8827-EE3C2D03E11A}" type="pres">
      <dgm:prSet presAssocID="{E408E4D3-F102-4D26-86B7-FE63835E230A}" presName="composite" presStyleCnt="0"/>
      <dgm:spPr/>
    </dgm:pt>
    <dgm:pt modelId="{F5E83022-8368-480D-AEB4-8B35EAB8057D}" type="pres">
      <dgm:prSet presAssocID="{E408E4D3-F102-4D26-86B7-FE63835E230A}" presName="imgShp" presStyleLbl="fgImgPlace1" presStyleIdx="0" presStyleCnt="1" custLinFactNeighborX="-29371" custLinFactNeighborY="-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520459-0754-4BE7-B7CB-F860C5746DDC}" type="pres">
      <dgm:prSet presAssocID="{E408E4D3-F102-4D26-86B7-FE63835E230A}" presName="txShp" presStyleLbl="node1" presStyleIdx="0" presStyleCnt="1" custScaleX="125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CB0E89-6A3A-49B1-8391-27BAF4D364AE}" srcId="{C7079FE6-43E8-4EE9-ACF9-E4DACF562B30}" destId="{E408E4D3-F102-4D26-86B7-FE63835E230A}" srcOrd="0" destOrd="0" parTransId="{4E0DA351-8AC9-4098-A93E-F374A6D2EB1C}" sibTransId="{C41C038F-5E7D-436A-8E9D-5AC3AAC30CE4}"/>
    <dgm:cxn modelId="{2597C90C-EF09-4A13-A8E8-B51F510F548B}" type="presOf" srcId="{C7079FE6-43E8-4EE9-ACF9-E4DACF562B30}" destId="{F171BDD9-0812-48F7-B7A1-957ED78057CE}" srcOrd="0" destOrd="0" presId="urn:microsoft.com/office/officeart/2005/8/layout/vList3"/>
    <dgm:cxn modelId="{A97C1DD0-E17D-4EBA-841B-B437B0A26D4B}" type="presOf" srcId="{E408E4D3-F102-4D26-86B7-FE63835E230A}" destId="{2D520459-0754-4BE7-B7CB-F860C5746DDC}" srcOrd="0" destOrd="0" presId="urn:microsoft.com/office/officeart/2005/8/layout/vList3"/>
    <dgm:cxn modelId="{B105AD18-B3F1-49A5-B386-F06DCDE0DF4C}" type="presParOf" srcId="{F171BDD9-0812-48F7-B7A1-957ED78057CE}" destId="{2BAA701D-A606-4737-8827-EE3C2D03E11A}" srcOrd="0" destOrd="0" presId="urn:microsoft.com/office/officeart/2005/8/layout/vList3"/>
    <dgm:cxn modelId="{EC761C6D-EC51-463F-9E4B-58A5DB69B837}" type="presParOf" srcId="{2BAA701D-A606-4737-8827-EE3C2D03E11A}" destId="{F5E83022-8368-480D-AEB4-8B35EAB8057D}" srcOrd="0" destOrd="0" presId="urn:microsoft.com/office/officeart/2005/8/layout/vList3"/>
    <dgm:cxn modelId="{47F23034-9276-4F0A-9F8A-1530032102FD}" type="presParOf" srcId="{2BAA701D-A606-4737-8827-EE3C2D03E11A}" destId="{2D520459-0754-4BE7-B7CB-F860C5746D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21D6B9-F28C-4B09-BA32-1F1F26752F4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FC8672-4E82-41E3-929C-D57E4E289CDE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году, (тыс.руб.)</a:t>
          </a:r>
          <a:endParaRPr lang="ru-RU" dirty="0"/>
        </a:p>
      </dgm:t>
    </dgm:pt>
    <dgm:pt modelId="{12337E29-7E7F-4360-B82F-A2246F2EF759}" type="parTrans" cxnId="{53F492FD-0783-4503-82B9-4796310F6D76}">
      <dgm:prSet/>
      <dgm:spPr/>
      <dgm:t>
        <a:bodyPr/>
        <a:lstStyle/>
        <a:p>
          <a:endParaRPr lang="ru-RU"/>
        </a:p>
      </dgm:t>
    </dgm:pt>
    <dgm:pt modelId="{FF9EF21B-FB06-4573-8AD1-8901FCABF3F7}" type="sibTrans" cxnId="{53F492FD-0783-4503-82B9-4796310F6D76}">
      <dgm:prSet/>
      <dgm:spPr/>
      <dgm:t>
        <a:bodyPr/>
        <a:lstStyle/>
        <a:p>
          <a:endParaRPr lang="ru-RU"/>
        </a:p>
      </dgm:t>
    </dgm:pt>
    <dgm:pt modelId="{060F9820-2AB9-4ADB-9C89-8A6ECFD33059}" type="pres">
      <dgm:prSet presAssocID="{5F21D6B9-F28C-4B09-BA32-1F1F26752F4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86A20-CB46-4F9D-9F94-0A59D5FE6DF1}" type="pres">
      <dgm:prSet presAssocID="{0CFC8672-4E82-41E3-929C-D57E4E289CDE}" presName="composite" presStyleCnt="0"/>
      <dgm:spPr/>
    </dgm:pt>
    <dgm:pt modelId="{F9995508-BA8D-437B-BD24-F416184F2FD4}" type="pres">
      <dgm:prSet presAssocID="{0CFC8672-4E82-41E3-929C-D57E4E289CD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344C67-0C05-4233-90DB-66F395A02FB5}" type="pres">
      <dgm:prSet presAssocID="{0CFC8672-4E82-41E3-929C-D57E4E289CD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F492FD-0783-4503-82B9-4796310F6D76}" srcId="{5F21D6B9-F28C-4B09-BA32-1F1F26752F4A}" destId="{0CFC8672-4E82-41E3-929C-D57E4E289CDE}" srcOrd="0" destOrd="0" parTransId="{12337E29-7E7F-4360-B82F-A2246F2EF759}" sibTransId="{FF9EF21B-FB06-4573-8AD1-8901FCABF3F7}"/>
    <dgm:cxn modelId="{B9AA02CD-4F85-4050-BCC6-94D481D88A55}" type="presOf" srcId="{0CFC8672-4E82-41E3-929C-D57E4E289CDE}" destId="{C4344C67-0C05-4233-90DB-66F395A02FB5}" srcOrd="0" destOrd="0" presId="urn:microsoft.com/office/officeart/2005/8/layout/vList3"/>
    <dgm:cxn modelId="{397A7FDF-0B43-4EB6-BC02-CB00C474377E}" type="presOf" srcId="{5F21D6B9-F28C-4B09-BA32-1F1F26752F4A}" destId="{060F9820-2AB9-4ADB-9C89-8A6ECFD33059}" srcOrd="0" destOrd="0" presId="urn:microsoft.com/office/officeart/2005/8/layout/vList3"/>
    <dgm:cxn modelId="{DD423A58-8C7A-46B6-80F6-493AE450CA6E}" type="presParOf" srcId="{060F9820-2AB9-4ADB-9C89-8A6ECFD33059}" destId="{99986A20-CB46-4F9D-9F94-0A59D5FE6DF1}" srcOrd="0" destOrd="0" presId="urn:microsoft.com/office/officeart/2005/8/layout/vList3"/>
    <dgm:cxn modelId="{03ABB802-C374-4766-9085-3F0F50286F67}" type="presParOf" srcId="{99986A20-CB46-4F9D-9F94-0A59D5FE6DF1}" destId="{F9995508-BA8D-437B-BD24-F416184F2FD4}" srcOrd="0" destOrd="0" presId="urn:microsoft.com/office/officeart/2005/8/layout/vList3"/>
    <dgm:cxn modelId="{110C9869-3186-4CF9-A279-6982C16C8433}" type="presParOf" srcId="{99986A20-CB46-4F9D-9F94-0A59D5FE6DF1}" destId="{C4344C67-0C05-4233-90DB-66F395A02FB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1F02AC-9EF4-4C21-82BD-E6233E561C5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D61316-1610-4975-BCA8-9D0382139246}">
      <dgm:prSet/>
      <dgm:spPr>
        <a:solidFill>
          <a:schemeClr val="accent5"/>
        </a:solidFill>
      </dgm:spPr>
      <dgm:t>
        <a:bodyPr/>
        <a:lstStyle/>
        <a:p>
          <a:pPr rtl="0"/>
          <a:r>
            <a:rPr lang="ru-RU" b="1" i="0" dirty="0" smtClean="0"/>
            <a:t>Расходы бюджета  Байкаловского сельского поселения в 2023 году</a:t>
          </a:r>
          <a:endParaRPr lang="ru-RU" dirty="0"/>
        </a:p>
      </dgm:t>
    </dgm:pt>
    <dgm:pt modelId="{8059FFFC-A982-430A-9018-36AF16F5EF21}" type="parTrans" cxnId="{59A73B48-109D-4F9C-8265-BA732A84D117}">
      <dgm:prSet/>
      <dgm:spPr/>
      <dgm:t>
        <a:bodyPr/>
        <a:lstStyle/>
        <a:p>
          <a:endParaRPr lang="ru-RU"/>
        </a:p>
      </dgm:t>
    </dgm:pt>
    <dgm:pt modelId="{6504932D-0727-44E9-B6A7-D137512DD2DC}" type="sibTrans" cxnId="{59A73B48-109D-4F9C-8265-BA732A84D117}">
      <dgm:prSet/>
      <dgm:spPr/>
      <dgm:t>
        <a:bodyPr/>
        <a:lstStyle/>
        <a:p>
          <a:endParaRPr lang="ru-RU"/>
        </a:p>
      </dgm:t>
    </dgm:pt>
    <dgm:pt modelId="{8032D41F-5FFD-4A53-88D3-2C34F9A45ADD}" type="pres">
      <dgm:prSet presAssocID="{CF1F02AC-9EF4-4C21-82BD-E6233E561C5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1EBB3-E04E-4E6B-A1C0-21AE62390399}" type="pres">
      <dgm:prSet presAssocID="{6BD61316-1610-4975-BCA8-9D0382139246}" presName="composite" presStyleCnt="0"/>
      <dgm:spPr/>
    </dgm:pt>
    <dgm:pt modelId="{DDF5C6A5-B417-467B-A6AB-E649D930421E}" type="pres">
      <dgm:prSet presAssocID="{6BD61316-1610-4975-BCA8-9D0382139246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FC0981C-48F5-4FD2-A061-8781069C48ED}" type="pres">
      <dgm:prSet presAssocID="{6BD61316-1610-4975-BCA8-9D038213924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AA4D7F-C716-41CA-ABA2-1163A5789719}" type="presOf" srcId="{CF1F02AC-9EF4-4C21-82BD-E6233E561C56}" destId="{8032D41F-5FFD-4A53-88D3-2C34F9A45ADD}" srcOrd="0" destOrd="0" presId="urn:microsoft.com/office/officeart/2005/8/layout/vList3"/>
    <dgm:cxn modelId="{59A73B48-109D-4F9C-8265-BA732A84D117}" srcId="{CF1F02AC-9EF4-4C21-82BD-E6233E561C56}" destId="{6BD61316-1610-4975-BCA8-9D0382139246}" srcOrd="0" destOrd="0" parTransId="{8059FFFC-A982-430A-9018-36AF16F5EF21}" sibTransId="{6504932D-0727-44E9-B6A7-D137512DD2DC}"/>
    <dgm:cxn modelId="{CBD9463C-92CF-4C0B-8329-8BD187EBC9AB}" type="presOf" srcId="{6BD61316-1610-4975-BCA8-9D0382139246}" destId="{6FC0981C-48F5-4FD2-A061-8781069C48ED}" srcOrd="0" destOrd="0" presId="urn:microsoft.com/office/officeart/2005/8/layout/vList3"/>
    <dgm:cxn modelId="{41C11735-F5E3-4450-B034-C4B31878C30F}" type="presParOf" srcId="{8032D41F-5FFD-4A53-88D3-2C34F9A45ADD}" destId="{3561EBB3-E04E-4E6B-A1C0-21AE62390399}" srcOrd="0" destOrd="0" presId="urn:microsoft.com/office/officeart/2005/8/layout/vList3"/>
    <dgm:cxn modelId="{88BDFCF3-F4CC-4617-8A11-1E75FED0537E}" type="presParOf" srcId="{3561EBB3-E04E-4E6B-A1C0-21AE62390399}" destId="{DDF5C6A5-B417-467B-A6AB-E649D930421E}" srcOrd="0" destOrd="0" presId="urn:microsoft.com/office/officeart/2005/8/layout/vList3"/>
    <dgm:cxn modelId="{67DD6D3C-9202-4253-8305-8EF0EC8770C8}" type="presParOf" srcId="{3561EBB3-E04E-4E6B-A1C0-21AE62390399}" destId="{6FC0981C-48F5-4FD2-A061-8781069C48E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A36C4-3A69-4DDB-9602-1EE261349002}">
      <dsp:nvSpPr>
        <dsp:cNvPr id="0" name=""/>
        <dsp:cNvSpPr/>
      </dsp:nvSpPr>
      <dsp:spPr>
        <a:xfrm rot="10800000">
          <a:off x="1516311" y="0"/>
          <a:ext cx="4903634" cy="1124743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981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Информация по основным показателям социально-экономического развития  Байкаловского сельского поселения  за 2023 год</a:t>
          </a:r>
          <a:endParaRPr lang="ru-RU" sz="1700" kern="1200" dirty="0"/>
        </a:p>
      </dsp:txBody>
      <dsp:txXfrm rot="10800000">
        <a:off x="1797497" y="0"/>
        <a:ext cx="4622448" cy="1124743"/>
      </dsp:txXfrm>
    </dsp:sp>
    <dsp:sp modelId="{F0A663FD-7FC3-4A44-B8D0-98EBB8788416}">
      <dsp:nvSpPr>
        <dsp:cNvPr id="0" name=""/>
        <dsp:cNvSpPr/>
      </dsp:nvSpPr>
      <dsp:spPr>
        <a:xfrm>
          <a:off x="953939" y="0"/>
          <a:ext cx="1124743" cy="112474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8FB70-DEA8-4865-A086-AE576BFE110D}">
      <dsp:nvSpPr>
        <dsp:cNvPr id="0" name=""/>
        <dsp:cNvSpPr/>
      </dsp:nvSpPr>
      <dsp:spPr>
        <a:xfrm rot="10800000">
          <a:off x="1367971" y="0"/>
          <a:ext cx="4644876" cy="792086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8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Структура расходов бюджета  Байкаловского сельского поселения на 2023 год.</a:t>
          </a:r>
          <a:endParaRPr lang="ru-RU" sz="1600" kern="1200" dirty="0"/>
        </a:p>
      </dsp:txBody>
      <dsp:txXfrm rot="10800000">
        <a:off x="1565992" y="0"/>
        <a:ext cx="4446855" cy="792086"/>
      </dsp:txXfrm>
    </dsp:sp>
    <dsp:sp modelId="{924F3659-A406-4C62-A879-A50113BF1211}">
      <dsp:nvSpPr>
        <dsp:cNvPr id="0" name=""/>
        <dsp:cNvSpPr/>
      </dsp:nvSpPr>
      <dsp:spPr>
        <a:xfrm>
          <a:off x="971928" y="0"/>
          <a:ext cx="792086" cy="79208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E0DC0-A02F-47CA-87D1-1A9994A4F546}">
      <dsp:nvSpPr>
        <dsp:cNvPr id="0" name=""/>
        <dsp:cNvSpPr/>
      </dsp:nvSpPr>
      <dsp:spPr>
        <a:xfrm rot="10800000">
          <a:off x="1361851" y="0"/>
          <a:ext cx="4549105" cy="864096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42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Структура расходов  Байкаловского сельского поселения в разрезе муниципальных программ</a:t>
          </a:r>
          <a:br>
            <a:rPr lang="ru-RU" sz="1400" b="1" i="0" kern="1200" dirty="0" smtClean="0"/>
          </a:br>
          <a:endParaRPr lang="ru-RU" sz="1400" kern="1200" dirty="0"/>
        </a:p>
      </dsp:txBody>
      <dsp:txXfrm rot="10800000">
        <a:off x="1577875" y="0"/>
        <a:ext cx="4333081" cy="864096"/>
      </dsp:txXfrm>
    </dsp:sp>
    <dsp:sp modelId="{31D5656C-B018-4EA7-9ED1-4EB5E342C0AC}">
      <dsp:nvSpPr>
        <dsp:cNvPr id="0" name=""/>
        <dsp:cNvSpPr/>
      </dsp:nvSpPr>
      <dsp:spPr>
        <a:xfrm>
          <a:off x="929803" y="0"/>
          <a:ext cx="864096" cy="86409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7A627-0A73-4241-B880-A29C201EC795}">
      <dsp:nvSpPr>
        <dsp:cNvPr id="0" name=""/>
        <dsp:cNvSpPr/>
      </dsp:nvSpPr>
      <dsp:spPr>
        <a:xfrm rot="10800000">
          <a:off x="1324871" y="0"/>
          <a:ext cx="4330819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Основные параметры бюджета  Байкаловского сельского поселения</a:t>
          </a:r>
          <a:endParaRPr lang="ru-RU" sz="1900" kern="1200" dirty="0"/>
        </a:p>
      </dsp:txBody>
      <dsp:txXfrm rot="10800000">
        <a:off x="1558897" y="0"/>
        <a:ext cx="4096793" cy="936104"/>
      </dsp:txXfrm>
    </dsp:sp>
    <dsp:sp modelId="{DECC9FEF-88A4-42EA-BF80-6715B3B54C42}">
      <dsp:nvSpPr>
        <dsp:cNvPr id="0" name=""/>
        <dsp:cNvSpPr/>
      </dsp:nvSpPr>
      <dsp:spPr>
        <a:xfrm>
          <a:off x="856819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82DD8-5172-4514-A42D-38D1F9F371BD}">
      <dsp:nvSpPr>
        <dsp:cNvPr id="0" name=""/>
        <dsp:cNvSpPr/>
      </dsp:nvSpPr>
      <dsp:spPr>
        <a:xfrm rot="10800000">
          <a:off x="1403975" y="0"/>
          <a:ext cx="4644876" cy="936104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96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Доходы бюджета Байкаловского сельского поселения</a:t>
          </a:r>
          <a:endParaRPr lang="ru-RU" sz="2000" kern="1200" dirty="0"/>
        </a:p>
      </dsp:txBody>
      <dsp:txXfrm rot="10800000">
        <a:off x="1638001" y="0"/>
        <a:ext cx="4410850" cy="936104"/>
      </dsp:txXfrm>
    </dsp:sp>
    <dsp:sp modelId="{DF8A7ABE-78DB-4EB5-AF61-5AB908EDF567}">
      <dsp:nvSpPr>
        <dsp:cNvPr id="0" name=""/>
        <dsp:cNvSpPr/>
      </dsp:nvSpPr>
      <dsp:spPr>
        <a:xfrm>
          <a:off x="935923" y="0"/>
          <a:ext cx="936104" cy="93610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52246" y="0"/>
          <a:ext cx="4765045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Структура налоговых доходов бюджета </a:t>
          </a:r>
          <a:br>
            <a:rPr lang="ru-RU" sz="1800" b="0" i="0" kern="1200" dirty="0" smtClean="0"/>
          </a:br>
          <a:r>
            <a:rPr lang="ru-RU" sz="1800" b="0" i="0" kern="1200" dirty="0" smtClean="0"/>
            <a:t>Байкаловского сельского поселения в 2023 году </a:t>
          </a:r>
          <a:endParaRPr lang="ru-RU" sz="1800" kern="1200" dirty="0"/>
        </a:p>
      </dsp:txBody>
      <dsp:txXfrm rot="10800000">
        <a:off x="1704274" y="0"/>
        <a:ext cx="4513017" cy="1008111"/>
      </dsp:txXfrm>
    </dsp:sp>
    <dsp:sp modelId="{2B43DD67-5139-4011-8467-6F7D340B39DE}">
      <dsp:nvSpPr>
        <dsp:cNvPr id="0" name=""/>
        <dsp:cNvSpPr/>
      </dsp:nvSpPr>
      <dsp:spPr>
        <a:xfrm>
          <a:off x="948190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52246" y="0"/>
          <a:ext cx="4765045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Структура неналоговых доходов бюджета </a:t>
          </a:r>
          <a:br>
            <a:rPr lang="ru-RU" sz="1700" b="0" i="0" kern="1200" dirty="0" smtClean="0"/>
          </a:br>
          <a:r>
            <a:rPr lang="ru-RU" sz="1700" b="0" i="0" kern="1200" dirty="0" smtClean="0"/>
            <a:t>Байкаловского сельского поселения в 2023 году </a:t>
          </a:r>
          <a:endParaRPr lang="ru-RU" sz="1700" kern="1200" dirty="0"/>
        </a:p>
      </dsp:txBody>
      <dsp:txXfrm rot="10800000">
        <a:off x="1704274" y="0"/>
        <a:ext cx="4513017" cy="1008111"/>
      </dsp:txXfrm>
    </dsp:sp>
    <dsp:sp modelId="{2B43DD67-5139-4011-8467-6F7D340B39DE}">
      <dsp:nvSpPr>
        <dsp:cNvPr id="0" name=""/>
        <dsp:cNvSpPr/>
      </dsp:nvSpPr>
      <dsp:spPr>
        <a:xfrm>
          <a:off x="948190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683EB-9F42-4D84-99A9-1642A0655725}">
      <dsp:nvSpPr>
        <dsp:cNvPr id="0" name=""/>
        <dsp:cNvSpPr/>
      </dsp:nvSpPr>
      <dsp:spPr>
        <a:xfrm rot="10800000">
          <a:off x="1414633" y="0"/>
          <a:ext cx="4758656" cy="864095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42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Структура безвозмездных поступлений бюджета </a:t>
          </a:r>
          <a:br>
            <a:rPr lang="ru-RU" sz="1500" b="0" i="0" kern="1200" dirty="0" smtClean="0"/>
          </a:br>
          <a:r>
            <a:rPr lang="ru-RU" sz="1500" b="0" i="0" kern="1200" dirty="0" smtClean="0"/>
            <a:t>Байкаловского сельского поселения в 2023 году </a:t>
          </a:r>
          <a:endParaRPr lang="ru-RU" sz="1500" kern="1200" dirty="0"/>
        </a:p>
      </dsp:txBody>
      <dsp:txXfrm rot="10800000">
        <a:off x="1630657" y="0"/>
        <a:ext cx="4542632" cy="864095"/>
      </dsp:txXfrm>
    </dsp:sp>
    <dsp:sp modelId="{2B43DD67-5139-4011-8467-6F7D340B39DE}">
      <dsp:nvSpPr>
        <dsp:cNvPr id="0" name=""/>
        <dsp:cNvSpPr/>
      </dsp:nvSpPr>
      <dsp:spPr>
        <a:xfrm>
          <a:off x="982585" y="0"/>
          <a:ext cx="864095" cy="86409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20459-0754-4BE7-B7CB-F860C5746DDC}">
      <dsp:nvSpPr>
        <dsp:cNvPr id="0" name=""/>
        <dsp:cNvSpPr/>
      </dsp:nvSpPr>
      <dsp:spPr>
        <a:xfrm rot="10800000">
          <a:off x="657122" y="808"/>
          <a:ext cx="5112562" cy="1654566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9618" tIns="30480" rIns="56896" bIns="304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i="0" kern="1200" dirty="0" smtClean="0"/>
        </a:p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Налоговые и неналоговые доходы  бюджета  Байкаловского сельского поселения за 2022-2023 годы в расчете на 1жителя</a:t>
          </a:r>
          <a:br>
            <a:rPr lang="ru-RU" sz="1800" b="1" i="0" kern="1200" dirty="0" smtClean="0"/>
          </a:br>
          <a:r>
            <a:rPr lang="ru-RU" sz="1800" b="1" i="0" u="sng" kern="1200" dirty="0" smtClean="0"/>
            <a:t/>
          </a:r>
          <a:br>
            <a:rPr lang="ru-RU" sz="1800" b="1" i="0" u="sng" kern="1200" dirty="0" smtClean="0"/>
          </a:br>
          <a:r>
            <a:rPr lang="ru-RU" sz="800" b="1" i="0" kern="1200" dirty="0" smtClean="0"/>
            <a:t/>
          </a:r>
          <a:br>
            <a:rPr lang="ru-RU" sz="800" b="1" i="0" kern="1200" dirty="0" smtClean="0"/>
          </a:br>
          <a:r>
            <a:rPr lang="ru-RU" sz="800" b="1" i="0" kern="1200" dirty="0" smtClean="0"/>
            <a:t/>
          </a:r>
          <a:br>
            <a:rPr lang="ru-RU" sz="800" b="1" i="0" kern="1200" dirty="0" smtClean="0"/>
          </a:br>
          <a:r>
            <a:rPr lang="ru-RU" sz="800" b="1" i="0" kern="1200" dirty="0" smtClean="0"/>
            <a:t>								</a:t>
          </a:r>
          <a:br>
            <a:rPr lang="ru-RU" sz="800" b="1" i="0" kern="1200" dirty="0" smtClean="0"/>
          </a:br>
          <a:endParaRPr lang="ru-RU" sz="800" kern="1200" dirty="0"/>
        </a:p>
      </dsp:txBody>
      <dsp:txXfrm rot="10800000">
        <a:off x="1070763" y="808"/>
        <a:ext cx="4698921" cy="1654566"/>
      </dsp:txXfrm>
    </dsp:sp>
    <dsp:sp modelId="{F5E83022-8368-480D-AEB4-8B35EAB8057D}">
      <dsp:nvSpPr>
        <dsp:cNvPr id="0" name=""/>
        <dsp:cNvSpPr/>
      </dsp:nvSpPr>
      <dsp:spPr>
        <a:xfrm>
          <a:off x="0" y="0"/>
          <a:ext cx="1654566" cy="16545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44C67-0C05-4233-90DB-66F395A02FB5}">
      <dsp:nvSpPr>
        <dsp:cNvPr id="0" name=""/>
        <dsp:cNvSpPr/>
      </dsp:nvSpPr>
      <dsp:spPr>
        <a:xfrm rot="10800000">
          <a:off x="1442467" y="0"/>
          <a:ext cx="4644876" cy="1090070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69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Расходы бюджета  Байкаловского сельского поселения в 2023 году, (тыс.руб.)</a:t>
          </a:r>
          <a:endParaRPr lang="ru-RU" sz="2000" kern="1200" dirty="0"/>
        </a:p>
      </dsp:txBody>
      <dsp:txXfrm rot="10800000">
        <a:off x="1714984" y="0"/>
        <a:ext cx="4372359" cy="1090070"/>
      </dsp:txXfrm>
    </dsp:sp>
    <dsp:sp modelId="{F9995508-BA8D-437B-BD24-F416184F2FD4}">
      <dsp:nvSpPr>
        <dsp:cNvPr id="0" name=""/>
        <dsp:cNvSpPr/>
      </dsp:nvSpPr>
      <dsp:spPr>
        <a:xfrm>
          <a:off x="897432" y="0"/>
          <a:ext cx="1090070" cy="10900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0981C-48F5-4FD2-A061-8781069C48ED}">
      <dsp:nvSpPr>
        <dsp:cNvPr id="0" name=""/>
        <dsp:cNvSpPr/>
      </dsp:nvSpPr>
      <dsp:spPr>
        <a:xfrm rot="10800000">
          <a:off x="1439984" y="0"/>
          <a:ext cx="4716366" cy="1008111"/>
        </a:xfrm>
        <a:prstGeom prst="homePlate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49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Расходы бюджета  Байкаловского сельского поселения в 2023 году</a:t>
          </a:r>
          <a:endParaRPr lang="ru-RU" sz="2100" kern="1200" dirty="0"/>
        </a:p>
      </dsp:txBody>
      <dsp:txXfrm rot="10800000">
        <a:off x="1692012" y="0"/>
        <a:ext cx="4464338" cy="1008111"/>
      </dsp:txXfrm>
    </dsp:sp>
    <dsp:sp modelId="{DDF5C6A5-B417-467B-A6AB-E649D930421E}">
      <dsp:nvSpPr>
        <dsp:cNvPr id="0" name=""/>
        <dsp:cNvSpPr/>
      </dsp:nvSpPr>
      <dsp:spPr>
        <a:xfrm>
          <a:off x="935928" y="0"/>
          <a:ext cx="1008111" cy="100811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AD135-61A8-432D-8B24-3C2120CC9534}" type="datetimeFigureOut">
              <a:rPr lang="ru-RU" smtClean="0"/>
              <a:t>15.05.2024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ED874-F9F2-4AB4-8E16-AFB14782C4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30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2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352"/>
            <a:ext cx="5438140" cy="446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defTabSz="914639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7533"/>
            <a:ext cx="2945659" cy="4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b" anchorCtr="0" compatLnSpc="1">
            <a:prstTxWarp prst="textNoShape">
              <a:avLst/>
            </a:prstTxWarp>
          </a:bodyPr>
          <a:lstStyle>
            <a:lvl1pPr algn="r" defTabSz="914639">
              <a:defRPr sz="1200"/>
            </a:lvl1pPr>
          </a:lstStyle>
          <a:p>
            <a:pPr>
              <a:defRPr/>
            </a:pPr>
            <a:fld id="{1808478E-BCDD-4AA2-AC4E-E85466C0AD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394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EB547F-B2D0-48D8-8328-197B316A2F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FE8F4-0074-4984-A0E6-3011B46EB6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474FA-3A29-4E36-BE36-5F78A01295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E77E8-42C1-4868-9D35-58ED9832E5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47AC4-34F6-4D55-B505-7973279F34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F99A9-EC37-41B2-9EE1-06D914D6E2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198D9-39E8-4737-845E-573A7E31A3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9F9AC-9047-4D43-A02C-E634FF6BB1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D6F508-BF3C-41B3-B59D-42B9E51D374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C5A28-63E4-4E28-9FFE-D8E793249C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3FEEE-898D-4176-BB6B-7E58B3CE1A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346A888-A7E6-4601-9D6E-6D7D88353A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6" r:id="rId3"/>
    <p:sldLayoutId id="2147485217" r:id="rId4"/>
    <p:sldLayoutId id="2147485218" r:id="rId5"/>
    <p:sldLayoutId id="2147485219" r:id="rId6"/>
    <p:sldLayoutId id="2147485220" r:id="rId7"/>
    <p:sldLayoutId id="2147485221" r:id="rId8"/>
    <p:sldLayoutId id="2147485222" r:id="rId9"/>
    <p:sldLayoutId id="2147485223" r:id="rId10"/>
    <p:sldLayoutId id="214748522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chart" Target="../charts/chart5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0.xml"/><Relationship Id="rId7" Type="http://schemas.openxmlformats.org/officeDocument/2006/relationships/chart" Target="../charts/chart6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1.xml"/><Relationship Id="rId7" Type="http://schemas.openxmlformats.org/officeDocument/2006/relationships/chart" Target="../charts/chart7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075" y="4725145"/>
            <a:ext cx="3459557" cy="191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5005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88640"/>
            <a:ext cx="518457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3300" b="1" i="1" dirty="0" smtClean="0">
                <a:solidFill>
                  <a:srgbClr val="669900"/>
                </a:solidFill>
                <a:latin typeface="Arial Narrow" pitchFamily="34" charset="0"/>
              </a:rPr>
              <a:t>Бюджет </a:t>
            </a:r>
            <a:r>
              <a:rPr lang="ru-RU" sz="3300" b="1" i="1" dirty="0">
                <a:solidFill>
                  <a:srgbClr val="669900"/>
                </a:solidFill>
                <a:latin typeface="Arial Narrow" pitchFamily="34" charset="0"/>
              </a:rPr>
              <a:t>для граждан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На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основе проекта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Решения Думы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  Байкаловского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сельского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поселения Байкаловского муниципального района Свердловской области         «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Об утверждении отчета об исполнении бюджета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Байкаловского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сельского </a:t>
            </a: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поселения Байкаловского муниципального района Свердловской области </a:t>
            </a:r>
            <a:r>
              <a:rPr lang="ru-RU" sz="2400" b="1" i="1" dirty="0">
                <a:solidFill>
                  <a:srgbClr val="669900"/>
                </a:solidFill>
                <a:latin typeface="Arial Narrow" pitchFamily="34" charset="0"/>
              </a:rPr>
              <a:t>за </a:t>
            </a:r>
          </a:p>
          <a:p>
            <a:pPr marR="64008" lvl="0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defRPr/>
            </a:pPr>
            <a:r>
              <a:rPr lang="ru-RU" sz="2400" b="1" i="1" dirty="0" smtClean="0">
                <a:solidFill>
                  <a:srgbClr val="669900"/>
                </a:solidFill>
                <a:latin typeface="Arial Narrow" pitchFamily="34" charset="0"/>
              </a:rPr>
              <a:t>2023 год»</a:t>
            </a:r>
            <a:endParaRPr lang="ru-RU" sz="2400" b="1" i="1" dirty="0">
              <a:solidFill>
                <a:srgbClr val="669900"/>
              </a:solidFill>
              <a:latin typeface="Arial Narrow" pitchFamily="34" charset="0"/>
            </a:endParaRPr>
          </a:p>
        </p:txBody>
      </p:sp>
      <p:sp>
        <p:nvSpPr>
          <p:cNvPr id="4" name="AutoShape 6" descr="Герб Байкалов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2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4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6" descr="ГЕРБарий»: № 10 - Байкаловский муниципальный район: Общество ...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39" y="107485"/>
            <a:ext cx="192670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Село Байкалово Байкаловского района Свердловской област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25145"/>
            <a:ext cx="4648979" cy="192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Байкалов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23" y="3356992"/>
            <a:ext cx="2317508" cy="122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46501377"/>
              </p:ext>
            </p:extLst>
          </p:nvPr>
        </p:nvGraphicFramePr>
        <p:xfrm>
          <a:off x="1664597" y="260648"/>
          <a:ext cx="7155875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98555591"/>
              </p:ext>
            </p:extLst>
          </p:nvPr>
        </p:nvGraphicFramePr>
        <p:xfrm>
          <a:off x="467544" y="1484785"/>
          <a:ext cx="792088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29790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20 829,9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(5.5%)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(49,2%)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194 195,5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(51,2%)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673,1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178 984,4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(45,4%)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163 684,4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(43,2%)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5676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-316,0</a:t>
                      </a:r>
                    </a:p>
                    <a:p>
                      <a:pPr algn="ctr"/>
                      <a:r>
                        <a:rPr lang="ru-RU" sz="1100" b="0" dirty="0" smtClean="0"/>
                        <a:t>(-0,1%)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16,6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  <a:tr h="565048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  <a:p>
                      <a:pPr algn="ctr"/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3,4</a:t>
                      </a:r>
                    </a:p>
                    <a:p>
                      <a:pPr algn="ctr"/>
                      <a:r>
                        <a:rPr lang="ru-RU" sz="1100" b="0" dirty="0" smtClean="0"/>
                        <a:t>(0,0%)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04596136"/>
              </p:ext>
            </p:extLst>
          </p:nvPr>
        </p:nvGraphicFramePr>
        <p:xfrm>
          <a:off x="467544" y="4869160"/>
          <a:ext cx="8352928" cy="1997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332093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87977288"/>
              </p:ext>
            </p:extLst>
          </p:nvPr>
        </p:nvGraphicFramePr>
        <p:xfrm>
          <a:off x="2051720" y="188640"/>
          <a:ext cx="612068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64597505"/>
              </p:ext>
            </p:extLst>
          </p:nvPr>
        </p:nvGraphicFramePr>
        <p:xfrm>
          <a:off x="539552" y="2132856"/>
          <a:ext cx="8001056" cy="28300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Налоговые и</a:t>
                      </a:r>
                      <a:r>
                        <a:rPr lang="ru-RU" baseline="0" dirty="0" smtClean="0"/>
                        <a:t> неналоговые д</a:t>
                      </a:r>
                      <a:r>
                        <a:rPr lang="ru-RU" dirty="0" smtClean="0"/>
                        <a:t>оходы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35 397,0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6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8 137,0 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4,35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4,62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77377126"/>
              </p:ext>
            </p:extLst>
          </p:nvPr>
        </p:nvGraphicFramePr>
        <p:xfrm>
          <a:off x="1619672" y="267794"/>
          <a:ext cx="6984776" cy="1090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70322978"/>
              </p:ext>
            </p:extLst>
          </p:nvPr>
        </p:nvGraphicFramePr>
        <p:xfrm>
          <a:off x="323528" y="1484784"/>
          <a:ext cx="7416824" cy="454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456"/>
            <a:ext cx="1008111" cy="128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Управленческий учет и бюджетирование | МГТУ им. Н.Э. Баума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0" name="Picture 2" descr="C:\Users\Admin\Desktop\Бюджет для граждан\ФОТО\1575979410_1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977" y="5301208"/>
            <a:ext cx="2760836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344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56370803"/>
              </p:ext>
            </p:extLst>
          </p:nvPr>
        </p:nvGraphicFramePr>
        <p:xfrm>
          <a:off x="2051720" y="188640"/>
          <a:ext cx="709228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621308"/>
              </p:ext>
            </p:extLst>
          </p:nvPr>
        </p:nvGraphicFramePr>
        <p:xfrm>
          <a:off x="323528" y="1556792"/>
          <a:ext cx="8424936" cy="4181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6664"/>
                <a:gridCol w="1224136"/>
                <a:gridCol w="1224136"/>
              </a:tblGrid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год</a:t>
                      </a:r>
                    </a:p>
                    <a:p>
                      <a:r>
                        <a:rPr lang="ru-RU" sz="1400" dirty="0" smtClean="0"/>
                        <a:t>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2023год (факт)</a:t>
                      </a:r>
                      <a:endParaRPr lang="ru-RU" sz="1400" dirty="0"/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РАСХОДЫ, всего (тыс.руб.), в т.ч.: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431 919,4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391 770,3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91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расходы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21 285,6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070,1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44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оборона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672,9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766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 и правоохранительная</a:t>
                      </a:r>
                      <a:r>
                        <a:rPr lang="ru-RU" sz="1400" baseline="0" dirty="0" smtClean="0"/>
                        <a:t>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1 419,7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1 394,4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</a:t>
                      </a:r>
                      <a:r>
                        <a:rPr lang="ru-RU" sz="1400" baseline="0" dirty="0" smtClean="0"/>
                        <a:t> экономика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251 843,5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233 392,3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Жилищно-коммунальное хозяйство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094,9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74 637,8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Культура, кинематография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56 753,4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27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</a:t>
                      </a:r>
                      <a:r>
                        <a:rPr lang="ru-RU" sz="1400" baseline="0" dirty="0" smtClean="0"/>
                        <a:t> культура и спорт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3 254,5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Admin\Desktop\Бюджет для граждан\ФОТО\1575979360_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56835"/>
            <a:ext cx="2664296" cy="200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037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84099949"/>
              </p:ext>
            </p:extLst>
          </p:nvPr>
        </p:nvGraphicFramePr>
        <p:xfrm>
          <a:off x="1835696" y="188640"/>
          <a:ext cx="6984776" cy="79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77976" y="1124744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Объем расходов Всего  – 391 770,3  тыс. руб.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56773234"/>
              </p:ext>
            </p:extLst>
          </p:nvPr>
        </p:nvGraphicFramePr>
        <p:xfrm>
          <a:off x="251520" y="1452440"/>
          <a:ext cx="8568952" cy="475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757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1836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94177783"/>
              </p:ext>
            </p:extLst>
          </p:nvPr>
        </p:nvGraphicFramePr>
        <p:xfrm>
          <a:off x="1691680" y="332656"/>
          <a:ext cx="68407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8188938"/>
              </p:ext>
            </p:extLst>
          </p:nvPr>
        </p:nvGraphicFramePr>
        <p:xfrm>
          <a:off x="179512" y="1327831"/>
          <a:ext cx="871296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956"/>
            <a:ext cx="908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137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120679" cy="144016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 бюджета Байкаловского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поселения за 2022-2023 годы </a:t>
            </a:r>
            <a:r>
              <a:rPr lang="ru-RU" sz="2700" dirty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расчете 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1 жителя</a:t>
            </a:r>
            <a: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  <a:t/>
            </a:r>
            <a:br>
              <a:rPr lang="ru-RU" sz="2700" dirty="0" smtClean="0">
                <a:ln>
                  <a:solidFill>
                    <a:srgbClr val="252FF7"/>
                  </a:solidFill>
                </a:ln>
                <a:solidFill>
                  <a:srgbClr val="7030A0"/>
                </a:solidFill>
                <a:effectLst/>
              </a:rPr>
            </a:br>
            <a:r>
              <a:rPr lang="ru-RU" sz="2700" u="sng" dirty="0">
                <a:effectLst/>
              </a:rPr>
              <a:t/>
            </a:r>
            <a:br>
              <a:rPr lang="ru-RU" sz="2700" u="sng" dirty="0">
                <a:effectLst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bg2"/>
                </a:solidFill>
              </a:rPr>
              <a:t>						</a:t>
            </a:r>
            <a:r>
              <a:rPr lang="ru-RU" dirty="0" smtClean="0"/>
              <a:t>		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6920376"/>
              </p:ext>
            </p:extLst>
          </p:nvPr>
        </p:nvGraphicFramePr>
        <p:xfrm>
          <a:off x="539552" y="2132856"/>
          <a:ext cx="8001056" cy="259228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99783"/>
                <a:gridCol w="2499783"/>
                <a:gridCol w="3001490"/>
              </a:tblGrid>
              <a:tr h="5791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93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Расходы, тыс.руб.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259 205,5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391 770,3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Численность населения на отчетную дату чел.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8 137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1 жителя  тыс. руб.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31,86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48,15</a:t>
                      </a:r>
                      <a:endParaRPr lang="ru-RU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хема формирования результа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448873" cy="13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432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332656"/>
            <a:ext cx="6804756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</a:rPr>
              <a:t>Уровень долговой нагрузки</a:t>
            </a:r>
            <a:r>
              <a:rPr lang="ru-RU" sz="2800" dirty="0">
                <a:solidFill>
                  <a:srgbClr val="7030A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/>
              </a:rPr>
              <a:t>на 01.01.2023 и на 01.01.2024 года составляет 0%</a:t>
            </a:r>
            <a:endParaRPr lang="ru-RU" sz="2800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08082587"/>
              </p:ext>
            </p:extLst>
          </p:nvPr>
        </p:nvGraphicFramePr>
        <p:xfrm>
          <a:off x="539552" y="3212976"/>
          <a:ext cx="784887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501008"/>
            <a:ext cx="3528392" cy="165618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Муниципальный долг Байкаловского сельского поселения на 01.01.2024 года составляет 0,0 тыс.руб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501008"/>
            <a:ext cx="3384376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Байкаловское сельское поселение в 2023 году муниципальных внутренних заимствований не осуществляло.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62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1268"/>
            <a:ext cx="8712968" cy="561662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5857892"/>
            <a:ext cx="8715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00" b="1" i="1" dirty="0" smtClean="0"/>
              <a:t>Часы работы С 8-00 до 17-00 перерыв с 12-00 до 13-00 . Приём граждан  у Главы каждый вторник с 10:00 до 12:00 </a:t>
            </a:r>
          </a:p>
          <a:p>
            <a:pPr algn="ctr">
              <a:defRPr/>
            </a:pPr>
            <a:r>
              <a:rPr lang="ru-RU" sz="800" b="1" i="1" dirty="0" smtClean="0"/>
              <a:t>Прием граждан у Специалистов Администрации: С понедельника по четверг с 8:00 до 14:00; Пятница не приемный день .Суббота воскресенье –выходные дни.      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86776" y="614364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14282" y="731520"/>
            <a:ext cx="8715435" cy="54121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sz="4400" b="1" i="1" dirty="0" smtClean="0">
                <a:solidFill>
                  <a:srgbClr val="9900CC"/>
                </a:solidFill>
              </a:rPr>
              <a:t>Спасибо за внимание ! </a:t>
            </a:r>
            <a:endParaRPr lang="en-US" sz="4400" b="1" i="1" dirty="0" smtClean="0">
              <a:solidFill>
                <a:srgbClr val="9900CC"/>
              </a:solidFill>
            </a:endParaRPr>
          </a:p>
          <a:p>
            <a:endParaRPr lang="en-US" sz="2800" b="1" i="1" dirty="0">
              <a:solidFill>
                <a:srgbClr val="9900CC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Администрация Байкаловского сельского поселения Байкаловского муниципального района Свердловской области 623870,Свердловская область, Байкаловский район, с.Байкалово ул. Революции, 21  Тел.(34362) 2-01-87  </a:t>
            </a:r>
            <a:r>
              <a:rPr lang="en-US" sz="3200" b="1" i="1" dirty="0" smtClean="0">
                <a:solidFill>
                  <a:srgbClr val="FFFF00"/>
                </a:solidFill>
              </a:rPr>
              <a:t>                                           E-mail.admbaykalovo-sp@yandekx.ru</a:t>
            </a:r>
            <a:r>
              <a:rPr lang="ru-RU" sz="4000" b="1" i="1" dirty="0" smtClean="0">
                <a:solidFill>
                  <a:srgbClr val="FFFF00"/>
                </a:solidFill>
              </a:rPr>
              <a:t>  </a:t>
            </a:r>
            <a:r>
              <a:rPr lang="ru-RU" sz="2800" b="1" i="1" dirty="0" smtClean="0">
                <a:solidFill>
                  <a:srgbClr val="FFFF00"/>
                </a:solidFill>
              </a:rPr>
              <a:t>                                                    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2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136903" cy="252028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a:t>
            </a:r>
            <a:endParaRPr lang="ru-RU" sz="2400" dirty="0">
              <a:effectLst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Бюджет для граждан\ФОТО\загружен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97152"/>
            <a:ext cx="36004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8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16824" cy="7920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</a:rPr>
              <a:t>Цели создания Бюджета для граждан</a:t>
            </a:r>
            <a:endParaRPr lang="ru-RU" sz="280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8064896" cy="2088232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Информирование граждан о ходе бюджетного процесса в  Администрации Байкаловского сельского поселения Байкаловского муниципального района Свердловской области;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прозрачности формирования и расходования бюджетных средств;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Повышение ответственности органов местного самоуправления Администрации Байкаловского сельского поселения Байкаловского муниципального района Свердловской области при принятии решений в сфере бюджетной политики.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minfin.midural.ru/uploads/news/1149/sotsialnyj-byudzhet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15507"/>
            <a:ext cx="33337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209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исунок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7653"/>
            <a:ext cx="8712968" cy="660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333374"/>
            <a:ext cx="7812360" cy="244755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Внесение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изменений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в Решение Думы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  Байкаловского сельского поселения Байкаловского муниципального района Свердловской области 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/>
            </a:r>
            <a:b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</a:b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от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22.12.2022 </a:t>
            </a:r>
            <a:r>
              <a:rPr lang="ru-RU" sz="24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года </a:t>
            </a:r>
            <a:r>
              <a:rPr lang="ru-RU" sz="24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№ 13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«О бюджете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Байкаловского сельского поселения Байкаловского муниципального района Свердловской области </a:t>
            </a:r>
            <a:r>
              <a:rPr lang="ru-RU" sz="2000" kern="0" dirty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на </a:t>
            </a:r>
            <a:r>
              <a:rPr lang="ru-RU" sz="2000" kern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/>
                <a:cs typeface="Arial"/>
              </a:rPr>
              <a:t>2023 год и плановый период 2024 и 2025 годов»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664596" y="2708920"/>
            <a:ext cx="7479403" cy="3534718"/>
          </a:xfrm>
          <a:prstGeom prst="rect">
            <a:avLst/>
          </a:prstGeom>
        </p:spPr>
        <p:txBody>
          <a:bodyPr/>
          <a:lstStyle/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u="sng" kern="0" dirty="0">
                <a:solidFill>
                  <a:srgbClr val="000000"/>
                </a:solidFill>
                <a:latin typeface="Arial"/>
                <a:cs typeface="Arial"/>
              </a:rPr>
              <a:t>В течение года изменения вносились </a:t>
            </a:r>
            <a:r>
              <a:rPr lang="ru-RU" sz="2000" u="sng" kern="0" dirty="0" smtClean="0">
                <a:solidFill>
                  <a:srgbClr val="000000"/>
                </a:solidFill>
                <a:latin typeface="Arial"/>
                <a:cs typeface="Arial"/>
              </a:rPr>
              <a:t>4 раза</a:t>
            </a:r>
            <a:endParaRPr lang="ru-RU" sz="2000" u="sng" kern="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1920" y="3501008"/>
            <a:ext cx="4752528" cy="26642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Решения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Думы Байкаловского сельского поселения Байкаловского муниципального района Свердловской области 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06.02.2023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21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31.05.2023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35</a:t>
            </a:r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28.09.2023 </a:t>
            </a:r>
            <a:r>
              <a:rPr lang="ru-RU" sz="1800" dirty="0">
                <a:solidFill>
                  <a:schemeClr val="tx1"/>
                </a:solidFill>
                <a:latin typeface="Arial" charset="0"/>
                <a:cs typeface="Arial" charset="0"/>
              </a:rPr>
              <a:t>г. </a:t>
            </a:r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50</a:t>
            </a:r>
          </a:p>
          <a:p>
            <a:pPr lvl="0" algn="ctr"/>
            <a:r>
              <a:rPr lang="ru-RU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от 20.12.2023 г. № 79</a:t>
            </a:r>
          </a:p>
          <a:p>
            <a:pPr lvl="0" algn="ctr"/>
            <a:endParaRPr lang="ru-RU" sz="1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909021" cy="15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379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93388700"/>
              </p:ext>
            </p:extLst>
          </p:nvPr>
        </p:nvGraphicFramePr>
        <p:xfrm>
          <a:off x="1187624" y="0"/>
          <a:ext cx="7373886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5340641"/>
              </p:ext>
            </p:extLst>
          </p:nvPr>
        </p:nvGraphicFramePr>
        <p:xfrm>
          <a:off x="0" y="1124741"/>
          <a:ext cx="9143999" cy="4752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4917"/>
                <a:gridCol w="870857"/>
                <a:gridCol w="798285"/>
                <a:gridCol w="689940"/>
              </a:tblGrid>
              <a:tr h="603976"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Показатели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ед. изм.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2022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(отчет)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i="1" dirty="0" smtClean="0"/>
                        <a:t>2023</a:t>
                      </a:r>
                    </a:p>
                    <a:p>
                      <a:pPr algn="ctr"/>
                      <a:r>
                        <a:rPr lang="ru-RU" sz="1000" i="1" dirty="0" smtClean="0"/>
                        <a:t> год (оценка)</a:t>
                      </a:r>
                      <a:endParaRPr lang="ru-RU" sz="1000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194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1. Производственная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деятельность.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1.1 Оборот организаций ( по полному кругу),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4 149,20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4 230,90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1.2. Оборот организаций ( по полному кругу),</a:t>
                      </a:r>
                      <a:r>
                        <a:rPr lang="ru-RU" sz="800" baseline="0" dirty="0" smtClean="0">
                          <a:latin typeface="+mn-lt"/>
                        </a:rPr>
                        <a:t> в расчете на одного работника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Тыс. руб./чел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1 921,8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1 954,2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2. Инвестиционная деятельность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+mn-lt"/>
                        </a:rPr>
                        <a:t>2.1. Объем инвестиций в основной капитал за счет всех источников</a:t>
                      </a:r>
                      <a:r>
                        <a:rPr lang="ru-RU" sz="800" baseline="0" dirty="0" smtClean="0">
                          <a:latin typeface="+mn-lt"/>
                        </a:rPr>
                        <a:t> финансирования, всего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1 180,60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449,30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 Денежные доходы населения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3.1..</a:t>
                      </a:r>
                      <a:r>
                        <a:rPr lang="ru-RU" sz="800" b="1" baseline="0" dirty="0" smtClean="0">
                          <a:latin typeface="+mn-lt"/>
                        </a:rPr>
                        <a:t> Доходы населения муниципального образования, всего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2 217,30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2 352,60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Из них: оплата труда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1 103,80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1 192,10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4750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3.2. Среднедушевые денежные доходы (в месяц)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Руб./чел.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22 708,00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24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135,18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697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3.3. Среднемесячная зарплата по муниципальному образованию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42 001,50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45 779,60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4089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 Потребительский рынок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4.1. Оборот розничной торговли в ценах соответствующего периода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380,40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402,20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4.2.. Оборот общественного питания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Млн. руб.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14,80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15,50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5.Демографические</a:t>
                      </a:r>
                      <a:r>
                        <a:rPr lang="ru-RU" sz="800" b="1" baseline="0" dirty="0" smtClean="0">
                          <a:latin typeface="+mn-lt"/>
                        </a:rPr>
                        <a:t> показатели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5.1. Численность постоянного населения муниципального образования (на начало года)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8 137,00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8 137,00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5.2. Численность населения в трудоспособном возрасте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4 100,00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4 090,00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1481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5.3. Численность населения старше трудоспособного возраста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2 082,00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2 225,00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873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 Трудовые ресурсы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5422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latin typeface="+mn-lt"/>
                        </a:rPr>
                        <a:t>6.1.1 Среднесписочная численность работников (без внешних совместителей) по полному кругу организаций</a:t>
                      </a:r>
                      <a:endParaRPr lang="ru-RU" sz="8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+mn-lt"/>
                        </a:rPr>
                        <a:t>Чел.</a:t>
                      </a:r>
                      <a:endParaRPr lang="ru-RU" sz="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2 159,00</a:t>
                      </a:r>
                      <a:endParaRPr lang="ru-RU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2 165,00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0"/>
            <a:ext cx="936103" cy="156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450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94350922"/>
              </p:ext>
            </p:extLst>
          </p:nvPr>
        </p:nvGraphicFramePr>
        <p:xfrm>
          <a:off x="2123728" y="260648"/>
          <a:ext cx="6512511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30163718"/>
              </p:ext>
            </p:extLst>
          </p:nvPr>
        </p:nvGraphicFramePr>
        <p:xfrm>
          <a:off x="395536" y="1628800"/>
          <a:ext cx="82089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724344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33219832"/>
              </p:ext>
            </p:extLst>
          </p:nvPr>
        </p:nvGraphicFramePr>
        <p:xfrm>
          <a:off x="1979712" y="188640"/>
          <a:ext cx="6984776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69634"/>
              </p:ext>
            </p:extLst>
          </p:nvPr>
        </p:nvGraphicFramePr>
        <p:xfrm>
          <a:off x="395536" y="1391233"/>
          <a:ext cx="8424936" cy="589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337"/>
                <a:gridCol w="1292826"/>
                <a:gridCol w="1148773"/>
              </a:tblGrid>
              <a:tr h="44292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Наименование доходов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(план)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2023 год (факт)</a:t>
                      </a:r>
                      <a:endParaRPr lang="ru-RU" sz="1100" dirty="0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Налоговые и неналоговые доходы-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37 531,8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37 611,0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87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продажи материальных и не материальных активов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</a:t>
                      </a:r>
                      <a:r>
                        <a:rPr lang="ru-RU" sz="1100" baseline="0" dirty="0" smtClean="0"/>
                        <a:t>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Безвозмездные поступления, всего, в т.ч.: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394 387,6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379 086,9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Дотации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20 829,9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Субсидии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194 195,5</a:t>
                      </a: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Субвенции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673,1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143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межбюджетные трансферты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178 984,4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163 684,4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Возврат остатков субсидии,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-316,0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Доходы</a:t>
                      </a:r>
                      <a:r>
                        <a:rPr lang="ru-RU" sz="1100" b="0" baseline="0" dirty="0" smtClean="0"/>
                        <a:t> от возврата остатков субсидий, субвенций и иных межбюджетных трансфертов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0" dirty="0" smtClean="0"/>
                        <a:t>Прочие безвозмездные поступления</a:t>
                      </a:r>
                      <a:endParaRPr lang="ru-RU" sz="1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</a:rPr>
                        <a:t>3,4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044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Итого доходов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431 919,4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416 697,9</a:t>
                      </a:r>
                      <a:endParaRPr lang="ru-RU" sz="11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182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75459404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02115608"/>
              </p:ext>
            </p:extLst>
          </p:nvPr>
        </p:nvGraphicFramePr>
        <p:xfrm>
          <a:off x="467544" y="1484784"/>
          <a:ext cx="7920880" cy="246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5 400,0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5 317,6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(15,1%)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акцизов на нефтепродукты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21 900,0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22 203,3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(62,9%)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Единый сельскохозяйственный</a:t>
                      </a:r>
                      <a:r>
                        <a:rPr lang="ru-RU" sz="1100" baseline="0" dirty="0" smtClean="0"/>
                        <a:t> налог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20,8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(0,1%)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имущество 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1 800,0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2 025,0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(5,7%)</a:t>
                      </a: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Земельный</a:t>
                      </a:r>
                      <a:r>
                        <a:rPr lang="ru-RU" sz="1100" baseline="0" dirty="0" smtClean="0"/>
                        <a:t> налог 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6 100,0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(17,3%)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5 715,6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(16,2%)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61508852"/>
              </p:ext>
            </p:extLst>
          </p:nvPr>
        </p:nvGraphicFramePr>
        <p:xfrm>
          <a:off x="395536" y="4077072"/>
          <a:ext cx="835292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896402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73336499"/>
              </p:ext>
            </p:extLst>
          </p:nvPr>
        </p:nvGraphicFramePr>
        <p:xfrm>
          <a:off x="1664597" y="260648"/>
          <a:ext cx="716548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9"/>
            <a:ext cx="909021" cy="11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25973172"/>
              </p:ext>
            </p:extLst>
          </p:nvPr>
        </p:nvGraphicFramePr>
        <p:xfrm>
          <a:off x="467544" y="1462892"/>
          <a:ext cx="7920880" cy="2205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580"/>
                <a:gridCol w="1147164"/>
                <a:gridCol w="1224136"/>
              </a:tblGrid>
              <a:tr h="33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(план)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(факт)</a:t>
                      </a:r>
                      <a:endParaRPr lang="ru-RU" sz="1400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1 753,3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(75,9%)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1 890,5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(81,1%)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391,7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(16,9%)</a:t>
                      </a: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398,1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(17,1%)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Прочие не налоговые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(0,0%)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(0,3%)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482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166,0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(7,2%)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34,1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(1,5%)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02198337"/>
              </p:ext>
            </p:extLst>
          </p:nvPr>
        </p:nvGraphicFramePr>
        <p:xfrm>
          <a:off x="323528" y="3717032"/>
          <a:ext cx="8352928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207018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22641</TotalTime>
  <Words>1259</Words>
  <Application>Microsoft Office PowerPoint</Application>
  <PresentationFormat>Экран (4:3)</PresentationFormat>
  <Paragraphs>335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Бюджет для граждан – документ, содержащий основные положения Решения Думы  Администрации Байкаловского сельского поселения Байкаловского муниципального района Свердловской области о бюджете и отчета о его исполнении в виде открытой и понятной гражданам информации </vt:lpstr>
      <vt:lpstr>Цели создания Бюджета для граждан</vt:lpstr>
      <vt:lpstr>Внесение изменений в Решение Думы   Байкаловского сельского поселения Байкаловского муниципального района Свердловской области   от 22.12.2022 года № 13 «О бюджете Байкаловского сельского поселения Байкаловского муниципального района Свердловской области на 2023 год и плановый период 2024 и 2025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Байкаловского сельского поселения за 2022-2023 годы в расчете на 1 жителя             </vt:lpstr>
      <vt:lpstr>Уровень долговой нагрузки на 01.01.2023 и на 01.01.2024 года составляет 0%</vt:lpstr>
      <vt:lpstr>Презентация PowerPoint</vt:lpstr>
    </vt:vector>
  </TitlesOfParts>
  <Company>RIA Novosti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взаимодействия участников процесса перевода государственных учреждений, предоставляющих социальные услуги,  в форму автономных учреждений</dc:title>
  <dc:creator>student</dc:creator>
  <cp:lastModifiedBy>Admin</cp:lastModifiedBy>
  <cp:revision>1769</cp:revision>
  <cp:lastPrinted>2024-05-14T07:57:51Z</cp:lastPrinted>
  <dcterms:created xsi:type="dcterms:W3CDTF">2006-07-06T13:04:56Z</dcterms:created>
  <dcterms:modified xsi:type="dcterms:W3CDTF">2024-05-15T03:44:35Z</dcterms:modified>
</cp:coreProperties>
</file>