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2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3.xml" ContentType="application/vnd.openxmlformats-officedocument.drawingml.chart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4.xml" ContentType="application/vnd.openxmlformats-officedocument.drawingml.chart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rts/chart5.xml" ContentType="application/vnd.openxmlformats-officedocument.drawingml.chart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charts/chart6.xml" ContentType="application/vnd.openxmlformats-officedocument.drawingml.chart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charts/chart7.xml" ContentType="application/vnd.openxmlformats-officedocument.drawingml.chart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213" r:id="rId1"/>
  </p:sldMasterIdLst>
  <p:notesMasterIdLst>
    <p:notesMasterId r:id="rId37"/>
  </p:notesMasterIdLst>
  <p:handoutMasterIdLst>
    <p:handoutMasterId r:id="rId38"/>
  </p:handoutMasterIdLst>
  <p:sldIdLst>
    <p:sldId id="386" r:id="rId2"/>
    <p:sldId id="402" r:id="rId3"/>
    <p:sldId id="403" r:id="rId4"/>
    <p:sldId id="397" r:id="rId5"/>
    <p:sldId id="391" r:id="rId6"/>
    <p:sldId id="405" r:id="rId7"/>
    <p:sldId id="406" r:id="rId8"/>
    <p:sldId id="463" r:id="rId9"/>
    <p:sldId id="465" r:id="rId10"/>
    <p:sldId id="467" r:id="rId11"/>
    <p:sldId id="387" r:id="rId12"/>
    <p:sldId id="393" r:id="rId13"/>
    <p:sldId id="407" r:id="rId14"/>
    <p:sldId id="398" r:id="rId15"/>
    <p:sldId id="396" r:id="rId16"/>
    <p:sldId id="433" r:id="rId17"/>
    <p:sldId id="435" r:id="rId18"/>
    <p:sldId id="436" r:id="rId19"/>
    <p:sldId id="438" r:id="rId20"/>
    <p:sldId id="440" r:id="rId21"/>
    <p:sldId id="442" r:id="rId22"/>
    <p:sldId id="446" r:id="rId23"/>
    <p:sldId id="449" r:id="rId24"/>
    <p:sldId id="468" r:id="rId25"/>
    <p:sldId id="444" r:id="rId26"/>
    <p:sldId id="451" r:id="rId27"/>
    <p:sldId id="453" r:id="rId28"/>
    <p:sldId id="455" r:id="rId29"/>
    <p:sldId id="457" r:id="rId30"/>
    <p:sldId id="431" r:id="rId31"/>
    <p:sldId id="459" r:id="rId32"/>
    <p:sldId id="461" r:id="rId33"/>
    <p:sldId id="427" r:id="rId34"/>
    <p:sldId id="428" r:id="rId35"/>
    <p:sldId id="395" r:id="rId36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669900"/>
    <a:srgbClr val="FF5050"/>
    <a:srgbClr val="CC00FF"/>
    <a:srgbClr val="FF00FF"/>
    <a:srgbClr val="252FF7"/>
    <a:srgbClr val="00FFFF"/>
    <a:srgbClr val="9933FF"/>
    <a:srgbClr val="BD13A9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8" autoAdjust="0"/>
    <p:restoredTop sz="90231" autoAdjust="0"/>
  </p:normalViewPr>
  <p:slideViewPr>
    <p:cSldViewPr>
      <p:cViewPr>
        <p:scale>
          <a:sx n="90" d="100"/>
          <a:sy n="90" d="100"/>
        </p:scale>
        <p:origin x="-864" y="6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3006" y="-10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431 919,4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431 919,4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6412971658119856E-3"/>
                  <c:y val="-3.031347211420953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дефицит, профицит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431919.4</c:v>
                </c:pt>
                <c:pt idx="1">
                  <c:v>431919.4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6412971658119856E-3"/>
                  <c:y val="8.2673105766025989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416 697,9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дефицит, профицит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416697.9</c:v>
                </c:pt>
                <c:pt idx="1">
                  <c:v>391770.3</c:v>
                </c:pt>
                <c:pt idx="2">
                  <c:v>24927.600000000035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7735936"/>
        <c:axId val="27737472"/>
        <c:axId val="0"/>
      </c:bar3DChart>
      <c:catAx>
        <c:axId val="27735936"/>
        <c:scaling>
          <c:orientation val="minMax"/>
        </c:scaling>
        <c:delete val="0"/>
        <c:axPos val="b"/>
        <c:majorTickMark val="out"/>
        <c:minorTickMark val="none"/>
        <c:tickLblPos val="nextTo"/>
        <c:crossAx val="27737472"/>
        <c:crosses val="autoZero"/>
        <c:auto val="1"/>
        <c:lblAlgn val="ctr"/>
        <c:lblOffset val="100"/>
        <c:noMultiLvlLbl val="0"/>
      </c:catAx>
      <c:valAx>
        <c:axId val="277374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77359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доходы физических лиц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15.3</c:v>
                </c:pt>
                <c:pt idx="1">
                  <c:v>15.1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Доходы от акцизов на нефтепродукты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62.2</c:v>
                </c:pt>
                <c:pt idx="1">
                  <c:v>62.9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Единый сельскохозяйственный налог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0.1</c:v>
                </c:pt>
                <c:pt idx="1">
                  <c:v>0.1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Налог на имущество</c:v>
                </c:pt>
              </c:strCache>
            </c:strRef>
          </c:tx>
          <c:spPr>
            <a:solidFill>
              <a:srgbClr val="00CC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5.0999999999999996</c:v>
                </c:pt>
                <c:pt idx="1">
                  <c:v>5.7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Земельный налог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Лист1!$F$2:$F$3</c:f>
              <c:numCache>
                <c:formatCode>General</c:formatCode>
                <c:ptCount val="2"/>
                <c:pt idx="0">
                  <c:v>17.3</c:v>
                </c:pt>
                <c:pt idx="1">
                  <c:v>16.2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6911872"/>
        <c:axId val="46913408"/>
        <c:axId val="0"/>
      </c:bar3DChart>
      <c:catAx>
        <c:axId val="4691187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46913408"/>
        <c:crosses val="autoZero"/>
        <c:auto val="1"/>
        <c:lblAlgn val="ctr"/>
        <c:lblOffset val="100"/>
        <c:noMultiLvlLbl val="0"/>
      </c:catAx>
      <c:valAx>
        <c:axId val="46913408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46911872"/>
        <c:crosses val="autoZero"/>
        <c:crossBetween val="between"/>
      </c:valAx>
      <c:spPr>
        <a:noFill/>
      </c:spPr>
    </c:plotArea>
    <c:legend>
      <c:legendPos val="r"/>
      <c:layout>
        <c:manualLayout>
          <c:xMode val="edge"/>
          <c:yMode val="edge"/>
          <c:x val="0.67268064563707486"/>
          <c:y val="7.8955733313582424E-2"/>
          <c:w val="0.31780843795133873"/>
          <c:h val="0.4692669178733227"/>
        </c:manualLayout>
      </c:layout>
      <c:overlay val="0"/>
      <c:txPr>
        <a:bodyPr/>
        <a:lstStyle/>
        <a:p>
          <a:pPr>
            <a:defRPr sz="12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от использования имущества, находящегося в муниципальной собственности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75.900000000000006</c:v>
                </c:pt>
                <c:pt idx="1">
                  <c:v>81.099999999999994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Доходы от оказания платных услуг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16.899999999999999</c:v>
                </c:pt>
                <c:pt idx="1">
                  <c:v>17.100000000000001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Прочие не налоговые доходы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0</c:v>
                </c:pt>
                <c:pt idx="1">
                  <c:v>0.3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Штрафы, санкции, возмещение ущерба</c:v>
                </c:pt>
              </c:strCache>
            </c:strRef>
          </c:tx>
          <c:spPr>
            <a:solidFill>
              <a:srgbClr val="00CC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7.2</c:v>
                </c:pt>
                <c:pt idx="1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8322304"/>
        <c:axId val="118323840"/>
        <c:axId val="0"/>
      </c:bar3DChart>
      <c:catAx>
        <c:axId val="11832230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18323840"/>
        <c:crosses val="autoZero"/>
        <c:auto val="1"/>
        <c:lblAlgn val="ctr"/>
        <c:lblOffset val="100"/>
        <c:noMultiLvlLbl val="0"/>
      </c:catAx>
      <c:valAx>
        <c:axId val="118323840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118322304"/>
        <c:crosses val="autoZero"/>
        <c:crossBetween val="between"/>
      </c:valAx>
      <c:spPr>
        <a:noFill/>
      </c:spPr>
    </c:plotArea>
    <c:legend>
      <c:legendPos val="r"/>
      <c:layout>
        <c:manualLayout>
          <c:xMode val="edge"/>
          <c:yMode val="edge"/>
          <c:x val="0.67268064563707486"/>
          <c:y val="7.8955733313582424E-2"/>
          <c:w val="0.31780843795133873"/>
          <c:h val="0.72619372195746246"/>
        </c:manualLayout>
      </c:layout>
      <c:overlay val="0"/>
      <c:txPr>
        <a:bodyPr/>
        <a:lstStyle/>
        <a:p>
          <a:pPr>
            <a:defRPr sz="12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5.3</c:v>
                </c:pt>
                <c:pt idx="1">
                  <c:v>5.5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49.2</c:v>
                </c:pt>
                <c:pt idx="1">
                  <c:v>51.2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Прочие межбюджетные трансферты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0.2</c:v>
                </c:pt>
                <c:pt idx="1">
                  <c:v>0.2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Возврат остатков субсидии, субвенций и иных межбюджетных трансфертов</c:v>
                </c:pt>
              </c:strCache>
            </c:strRef>
          </c:tx>
          <c:spPr>
            <a:solidFill>
              <a:srgbClr val="00CC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45.4</c:v>
                </c:pt>
                <c:pt idx="1">
                  <c:v>43.2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Доходы от возврата остатков субсидий, субвенций и иных межбюджетных трансфертов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Лист1!$F$2:$F$3</c:f>
              <c:numCache>
                <c:formatCode>General</c:formatCode>
                <c:ptCount val="2"/>
                <c:pt idx="0">
                  <c:v>-0.1</c:v>
                </c:pt>
                <c:pt idx="1">
                  <c:v>-0.1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rgbClr val="56CEDE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Лист1!$G$2:$G$3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Прочие безвозмездные поступления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Лист1!$H$2:$H$3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5327616"/>
        <c:axId val="125337600"/>
        <c:axId val="0"/>
      </c:bar3DChart>
      <c:catAx>
        <c:axId val="12532761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25337600"/>
        <c:crosses val="autoZero"/>
        <c:auto val="1"/>
        <c:lblAlgn val="ctr"/>
        <c:lblOffset val="100"/>
        <c:noMultiLvlLbl val="0"/>
      </c:catAx>
      <c:valAx>
        <c:axId val="125337600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125327616"/>
        <c:crosses val="autoZero"/>
        <c:crossBetween val="between"/>
      </c:valAx>
      <c:spPr>
        <a:noFill/>
      </c:spPr>
    </c:plotArea>
    <c:legend>
      <c:legendPos val="r"/>
      <c:layout>
        <c:manualLayout>
          <c:xMode val="edge"/>
          <c:yMode val="edge"/>
          <c:x val="0.65443554643353807"/>
          <c:y val="0.14252115426774151"/>
          <c:w val="0.3127035214478085"/>
          <c:h val="0.83294209741824332"/>
        </c:manualLayout>
      </c:layout>
      <c:overlay val="0"/>
      <c:txPr>
        <a:bodyPr/>
        <a:lstStyle/>
        <a:p>
          <a:pPr>
            <a:defRPr sz="85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221758305924701"/>
          <c:y val="6.2691378948678503E-2"/>
          <c:w val="0.8255644822551288"/>
          <c:h val="0.7042752989209683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CC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0066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183 354,6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93480101608812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431 919,4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289333547620923E-2"/>
                  <c:y val="-8.37746712009066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391 770,3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</c:dLbl>
            <c:numFmt formatCode="#,##0.00" sourceLinked="0"/>
            <c:showLegendKey val="1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Первоначальный план 2023 год</c:v>
                </c:pt>
                <c:pt idx="1">
                  <c:v>Уточненный план 2023 год</c:v>
                </c:pt>
                <c:pt idx="2">
                  <c:v>Исполнено 2023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183354.6</c:v>
                </c:pt>
                <c:pt idx="1">
                  <c:v>431919.4</c:v>
                </c:pt>
                <c:pt idx="2">
                  <c:v>391770.3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Первоначальный план 2023 год</c:v>
                </c:pt>
                <c:pt idx="1">
                  <c:v>Уточненный план 2023 год</c:v>
                </c:pt>
                <c:pt idx="2">
                  <c:v>Исполнено 2023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Первоначальный план 2023 год</c:v>
                </c:pt>
                <c:pt idx="1">
                  <c:v>Уточненный план 2023 год</c:v>
                </c:pt>
                <c:pt idx="2">
                  <c:v>Исполнено 2023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4538368"/>
        <c:axId val="134539904"/>
        <c:axId val="0"/>
      </c:bar3DChart>
      <c:catAx>
        <c:axId val="1345383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/>
            </a:pPr>
            <a:endParaRPr lang="ru-RU"/>
          </a:p>
        </c:txPr>
        <c:crossAx val="134539904"/>
        <c:crosses val="autoZero"/>
        <c:auto val="1"/>
        <c:lblAlgn val="ctr"/>
        <c:lblOffset val="100"/>
        <c:noMultiLvlLbl val="0"/>
      </c:catAx>
      <c:valAx>
        <c:axId val="1345399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4538368"/>
        <c:crosses val="autoZero"/>
        <c:crossBetween val="between"/>
      </c:valAx>
    </c:plotArea>
    <c:plotVisOnly val="1"/>
    <c:dispBlanksAs val="gap"/>
    <c:showDLblsOverMax val="0"/>
  </c:chart>
  <c:spPr>
    <a:solidFill>
      <a:srgbClr val="FDEDDF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24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160320188513135"/>
          <c:y val="0.13553840816626894"/>
          <c:w val="0.5534971038370482"/>
          <c:h val="0.847870201922008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8"/>
          <c:dPt>
            <c:idx val="0"/>
            <c:bubble3D val="0"/>
            <c:spPr>
              <a:solidFill>
                <a:srgbClr val="00FFFF"/>
              </a:solidFill>
            </c:spPr>
          </c:dPt>
          <c:dPt>
            <c:idx val="1"/>
            <c:bubble3D val="0"/>
            <c:spPr>
              <a:solidFill>
                <a:srgbClr val="FF00FF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4"/>
            <c:bubble3D val="0"/>
            <c:spPr>
              <a:solidFill>
                <a:srgbClr val="00CC00"/>
              </a:solidFill>
            </c:spPr>
          </c:dPt>
          <c:dPt>
            <c:idx val="5"/>
            <c:bubble3D val="0"/>
            <c:spPr>
              <a:solidFill>
                <a:srgbClr val="9900CC"/>
              </a:solidFill>
            </c:spPr>
          </c:dPt>
          <c:dPt>
            <c:idx val="6"/>
            <c:bubble3D val="0"/>
            <c:spPr>
              <a:solidFill>
                <a:srgbClr val="FFFF00"/>
              </a:solidFill>
            </c:spPr>
          </c:dPt>
          <c:dPt>
            <c:idx val="7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-2.9641897865689995E-3"/>
                  <c:y val="2.6702269692923924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21 070,1; 5,38 %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dLbl>
              <c:idx val="1"/>
              <c:layout>
                <c:manualLayout>
                  <c:x val="2.9641897865689995E-3"/>
                  <c:y val="2.67022696929239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672,9; 0,17 %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dLbl>
              <c:idx val="2"/>
              <c:layout>
                <c:manualLayout>
                  <c:x val="4.6823695593113373E-3"/>
                  <c:y val="8.5454411656486859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1394,4; 0,36 %</a:t>
                    </a:r>
                    <a:endParaRPr lang="en-US" dirty="0"/>
                  </a:p>
                </c:rich>
              </c:tx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dLbl>
              <c:idx val="3"/>
              <c:layout>
                <c:manualLayout>
                  <c:x val="-6.2446505540689583E-3"/>
                  <c:y val="5.3404539385847796E-3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233 392,3; 59,57 %</a:t>
                    </a:r>
                    <a:endParaRPr lang="en-US" dirty="0"/>
                  </a:p>
                </c:rich>
              </c:tx>
              <c:dLblPos val="bestFit"/>
              <c:showLegendKey val="1"/>
              <c:showVal val="0"/>
              <c:showCatName val="1"/>
              <c:showSerName val="1"/>
              <c:showPercent val="1"/>
              <c:showBubbleSize val="0"/>
              <c:separator>; </c:separator>
            </c:dLbl>
            <c:dLbl>
              <c:idx val="4"/>
              <c:layout>
                <c:manualLayout>
                  <c:x val="-3.9495611598711254E-2"/>
                  <c:y val="-5.3406852180860567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74 637,8 </a:t>
                    </a:r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;</a:t>
                    </a:r>
                    <a:r>
                      <a:rPr lang="ru-RU" sz="1100" b="1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 19,05</a:t>
                    </a:r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 %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separator>; </c:separator>
            </c:dLbl>
            <c:dLbl>
              <c:idx val="5"/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50,0;</a:t>
                    </a:r>
                  </a:p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0,</a:t>
                    </a:r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01 %</a:t>
                    </a:r>
                    <a:endParaRPr lang="en-US" dirty="0"/>
                  </a:p>
                </c:rich>
              </c:tx>
              <c:dLblPos val="outEnd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dLbl>
              <c:idx val="6"/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56 753,4; 14,49 % </a:t>
                    </a:r>
                    <a:endParaRPr lang="en-US" dirty="0"/>
                  </a:p>
                </c:rich>
              </c:tx>
              <c:dLblPos val="outEnd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dLbl>
              <c:idx val="7"/>
              <c:layout>
                <c:manualLayout>
                  <c:x val="-3.2774830184853505E-2"/>
                  <c:y val="-2.6701638930647687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544,9; 0,14 % 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dLbl>
              <c:idx val="8"/>
              <c:layout>
                <c:manualLayout>
                  <c:x val="-2.1846937490207403E-2"/>
                  <c:y val="-2.6916728866835573E-3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3 254,5; 0,83 %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dLbl>
              <c:idx val="9"/>
              <c:layout>
                <c:manualLayout>
                  <c:x val="3.6177119442377552E-6"/>
                  <c:y val="2.9363665990349338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990,0; </a:t>
                    </a:r>
                    <a:r>
                      <a:rPr lang="en-US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0,</a:t>
                    </a:r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25 % 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spPr>
              <a:ln cap="sq">
                <a:miter lim="800000"/>
              </a:ln>
            </c:spPr>
            <c:txPr>
              <a:bodyPr/>
              <a:lstStyle/>
              <a:p>
                <a:pPr>
                  <a:defRPr sz="1100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1"/>
            <c:showVal val="0"/>
            <c:showCatName val="0"/>
            <c:showSerName val="0"/>
            <c:showPercent val="1"/>
            <c:showBubbleSize val="0"/>
            <c:separator>; </c:separator>
            <c:showLeaderLines val="0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 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 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</c:strCache>
            </c:strRef>
          </c:cat>
          <c:val>
            <c:numRef>
              <c:f>Лист1!$B$2:$B$10</c:f>
              <c:numCache>
                <c:formatCode>0.00</c:formatCode>
                <c:ptCount val="9"/>
                <c:pt idx="0">
                  <c:v>5.3781769572629674</c:v>
                </c:pt>
                <c:pt idx="1">
                  <c:v>0.17175880866926357</c:v>
                </c:pt>
                <c:pt idx="2">
                  <c:v>0.36</c:v>
                </c:pt>
                <c:pt idx="3">
                  <c:v>59.57376044074806</c:v>
                </c:pt>
                <c:pt idx="4">
                  <c:v>19.051418650163122</c:v>
                </c:pt>
                <c:pt idx="5">
                  <c:v>1.276258052231116E-2</c:v>
                </c:pt>
                <c:pt idx="6">
                  <c:v>14.486396748298686</c:v>
                </c:pt>
                <c:pt idx="7">
                  <c:v>0.13908660253214702</c:v>
                </c:pt>
                <c:pt idx="8">
                  <c:v>0.83071636619723344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Общегосударственные вопросы 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 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</c:strCache>
            </c:strRef>
          </c:cat>
          <c:val>
            <c:numRef>
              <c:f>Лист1!$C$2:$C$10</c:f>
              <c:numCache>
                <c:formatCode>0.00</c:formatCode>
                <c:ptCount val="9"/>
                <c:pt idx="0" formatCode="General">
                  <c:v>21070.1</c:v>
                </c:pt>
                <c:pt idx="1">
                  <c:v>672.9</c:v>
                </c:pt>
                <c:pt idx="2">
                  <c:v>1394.4</c:v>
                </c:pt>
                <c:pt idx="3">
                  <c:v>233392.3</c:v>
                </c:pt>
                <c:pt idx="4">
                  <c:v>74637.8</c:v>
                </c:pt>
                <c:pt idx="5">
                  <c:v>50</c:v>
                </c:pt>
                <c:pt idx="6">
                  <c:v>56753.4</c:v>
                </c:pt>
                <c:pt idx="7">
                  <c:v>544.9</c:v>
                </c:pt>
                <c:pt idx="8">
                  <c:v>3254.5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8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75983284995624267"/>
          <c:y val="4.0020230931242778E-4"/>
          <c:w val="0.24016716233276778"/>
          <c:h val="0.84212828555475761"/>
        </c:manualLayout>
      </c:layout>
      <c:overlay val="0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rotY val="3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853040203981005E-2"/>
          <c:y val="3.5905732696367071E-2"/>
          <c:w val="0.5435789768446595"/>
          <c:h val="0.84916239636712076"/>
        </c:manualLayout>
      </c:layout>
      <c:pie3DChart>
        <c:varyColors val="1"/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C000"/>
              </a:solidFill>
            </c:spPr>
          </c:dPt>
          <c:dLbls>
            <c:dLbl>
              <c:idx val="2"/>
              <c:delete val="1"/>
            </c:dLbl>
            <c:dLblPos val="outEnd"/>
            <c:showLegendKey val="1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МП "Социально-экономическое развитие Байкаловского сельского поселения" на 2023- 2032 годы -  385 946,4 тыс.руб.</c:v>
                </c:pt>
                <c:pt idx="1">
                  <c:v>Непрограмные расходы- 5 823,9 тыс.руб. </c:v>
                </c:pt>
                <c:pt idx="2">
                  <c:v>МП "Формирование современной городской среды на территории Байкаловского сельского поселения" на 2018-2024 годы - 0,0 тыс.руб.</c:v>
                </c:pt>
              </c:strCache>
            </c:strRef>
          </c:cat>
          <c:val>
            <c:numRef>
              <c:f>Лист1!$C$2:$C$4</c:f>
              <c:numCache>
                <c:formatCode>0.00%</c:formatCode>
                <c:ptCount val="3"/>
                <c:pt idx="0">
                  <c:v>0.98513440145922249</c:v>
                </c:pt>
                <c:pt idx="1">
                  <c:v>1.4865598540777594E-2</c:v>
                </c:pt>
                <c:pt idx="2">
                  <c:v>0</c:v>
                </c:pt>
              </c:numCache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C000"/>
              </a:solidFill>
            </c:spPr>
          </c:dPt>
          <c:dPt>
            <c:idx val="1"/>
            <c:bubble3D val="0"/>
          </c:dPt>
          <c:dLbls>
            <c:dLbl>
              <c:idx val="0"/>
              <c:layout>
                <c:manualLayout>
                  <c:x val="8.2652662100905234E-3"/>
                  <c:y val="-4.05889041002612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153053,7;</a:t>
                    </a:r>
                    <a:r>
                      <a:rPr lang="ru-RU" baseline="0" dirty="0" smtClean="0"/>
                      <a:t>97,58 %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6567438328707275E-2"/>
                  <c:y val="-8.4691306700689153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3802,1;   2,42 %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9.2258229342745204E-2"/>
                  <c:y val="-1.389630542842909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0;   0%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</c:dLbl>
            <c:showLegendKey val="1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МП "Социально-экономическое развитие Байкаловского сельского поселения" на 2023- 2032 годы -  385 946,4 тыс.руб.</c:v>
                </c:pt>
                <c:pt idx="1">
                  <c:v>Непрограмные расходы- 5 823,9 тыс.руб. </c:v>
                </c:pt>
                <c:pt idx="2">
                  <c:v>МП "Формирование современной городской среды на территории Байкаловского сельского поселения" на 2018-2024 годы - 0,0 тыс.руб.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0.0">
                  <c:v>385946.4</c:v>
                </c:pt>
                <c:pt idx="1">
                  <c:v>5823.9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66378460244545834"/>
          <c:y val="0.24780490339783035"/>
          <c:w val="0.31872422807015932"/>
          <c:h val="0.59257483935476707"/>
        </c:manualLayout>
      </c:layout>
      <c:overlay val="0"/>
      <c:txPr>
        <a:bodyPr/>
        <a:lstStyle/>
        <a:p>
          <a:pPr rtl="0">
            <a:defRPr sz="1200">
              <a:latin typeface="+mj-lt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accent3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3425058395432058E-2"/>
          <c:y val="5.1320686590378847E-2"/>
          <c:w val="0.8795591642080921"/>
          <c:h val="0.79765026108210202"/>
        </c:manualLayout>
      </c:layout>
      <c:bubbleChart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158631808"/>
        <c:axId val="158633344"/>
      </c:bubbleChart>
      <c:valAx>
        <c:axId val="158631808"/>
        <c:scaling>
          <c:orientation val="minMax"/>
        </c:scaling>
        <c:delete val="0"/>
        <c:axPos val="b"/>
        <c:majorTickMark val="out"/>
        <c:minorTickMark val="none"/>
        <c:tickLblPos val="nextTo"/>
        <c:crossAx val="158633344"/>
        <c:crosses val="autoZero"/>
        <c:crossBetween val="midCat"/>
      </c:valAx>
      <c:valAx>
        <c:axId val="158633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8631808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jpg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4.jpeg"/></Relationships>
</file>

<file path=ppt/diagrams/_rels/data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5.jpeg"/></Relationships>
</file>

<file path=ppt/diagrams/_rels/data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6.jpg"/></Relationships>
</file>

<file path=ppt/diagrams/_rels/data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7.jpeg"/></Relationships>
</file>

<file path=ppt/diagrams/_rels/data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40.jpeg"/></Relationships>
</file>

<file path=ppt/diagrams/_rels/data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ata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45.jpeg"/></Relationships>
</file>

<file path=ppt/diagrams/_rels/data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8.jpeg"/></Relationships>
</file>

<file path=ppt/diagrams/_rels/data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9.jpeg"/></Relationships>
</file>

<file path=ppt/diagrams/_rels/data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0.png"/></Relationships>
</file>

<file path=ppt/diagrams/_rels/data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2.jpeg"/></Relationships>
</file>

<file path=ppt/diagrams/_rels/data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7.jpg"/></Relationships>
</file>

<file path=ppt/diagrams/_rels/data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8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43A180-92E5-47BA-8295-FD48D9CFF65A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C6D47C-4F05-407F-991B-86E6BD9FE041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dirty="0" smtClean="0"/>
            <a:t>Информация по основным показателям социально-экономического развития  Байкаловского сельского поселения  за 2023 год</a:t>
          </a:r>
          <a:endParaRPr lang="ru-RU" dirty="0"/>
        </a:p>
      </dgm:t>
    </dgm:pt>
    <dgm:pt modelId="{62AC16EC-B558-40E3-AD09-99DD9BA90AF3}" type="parTrans" cxnId="{AC4772FC-8C5C-4BE0-8223-F494796482D9}">
      <dgm:prSet/>
      <dgm:spPr/>
      <dgm:t>
        <a:bodyPr/>
        <a:lstStyle/>
        <a:p>
          <a:endParaRPr lang="ru-RU"/>
        </a:p>
      </dgm:t>
    </dgm:pt>
    <dgm:pt modelId="{0433FD10-71B1-4989-B4B2-7A880533570A}" type="sibTrans" cxnId="{AC4772FC-8C5C-4BE0-8223-F494796482D9}">
      <dgm:prSet/>
      <dgm:spPr/>
      <dgm:t>
        <a:bodyPr/>
        <a:lstStyle/>
        <a:p>
          <a:endParaRPr lang="ru-RU"/>
        </a:p>
      </dgm:t>
    </dgm:pt>
    <dgm:pt modelId="{DD80B585-60BC-4F2D-B38B-B16B14E84F85}" type="pres">
      <dgm:prSet presAssocID="{2343A180-92E5-47BA-8295-FD48D9CFF65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DD51C7-1ADA-46DB-86D4-85C5010BAAAD}" type="pres">
      <dgm:prSet presAssocID="{F5C6D47C-4F05-407F-991B-86E6BD9FE041}" presName="composite" presStyleCnt="0"/>
      <dgm:spPr/>
    </dgm:pt>
    <dgm:pt modelId="{F0A663FD-7FC3-4A44-B8D0-98EBB8788416}" type="pres">
      <dgm:prSet presAssocID="{F5C6D47C-4F05-407F-991B-86E6BD9FE041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68A36C4-3A69-4DDB-9602-1EE261349002}" type="pres">
      <dgm:prSet presAssocID="{F5C6D47C-4F05-407F-991B-86E6BD9FE041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4772FC-8C5C-4BE0-8223-F494796482D9}" srcId="{2343A180-92E5-47BA-8295-FD48D9CFF65A}" destId="{F5C6D47C-4F05-407F-991B-86E6BD9FE041}" srcOrd="0" destOrd="0" parTransId="{62AC16EC-B558-40E3-AD09-99DD9BA90AF3}" sibTransId="{0433FD10-71B1-4989-B4B2-7A880533570A}"/>
    <dgm:cxn modelId="{6BD649C4-1E1A-46A8-8B31-F17AA1D3EFAA}" type="presOf" srcId="{F5C6D47C-4F05-407F-991B-86E6BD9FE041}" destId="{A68A36C4-3A69-4DDB-9602-1EE261349002}" srcOrd="0" destOrd="0" presId="urn:microsoft.com/office/officeart/2005/8/layout/vList3"/>
    <dgm:cxn modelId="{27C86B60-85EE-4515-AFF4-243C531CC3E5}" type="presOf" srcId="{2343A180-92E5-47BA-8295-FD48D9CFF65A}" destId="{DD80B585-60BC-4F2D-B38B-B16B14E84F85}" srcOrd="0" destOrd="0" presId="urn:microsoft.com/office/officeart/2005/8/layout/vList3"/>
    <dgm:cxn modelId="{4C1038EE-8C89-405F-99BC-0F8B60E71543}" type="presParOf" srcId="{DD80B585-60BC-4F2D-B38B-B16B14E84F85}" destId="{7BDD51C7-1ADA-46DB-86D4-85C5010BAAAD}" srcOrd="0" destOrd="0" presId="urn:microsoft.com/office/officeart/2005/8/layout/vList3"/>
    <dgm:cxn modelId="{FE997D2A-1BBD-480C-8B4B-A4350D4483A2}" type="presParOf" srcId="{7BDD51C7-1ADA-46DB-86D4-85C5010BAAAD}" destId="{F0A663FD-7FC3-4A44-B8D0-98EBB8788416}" srcOrd="0" destOrd="0" presId="urn:microsoft.com/office/officeart/2005/8/layout/vList3"/>
    <dgm:cxn modelId="{71A1BB16-1433-4AEF-894F-489439E57497}" type="presParOf" srcId="{7BDD51C7-1ADA-46DB-86D4-85C5010BAAAD}" destId="{A68A36C4-3A69-4DDB-9602-1EE26134900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08EA2F6-1582-414A-8642-924B9175FF5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54527E-FAFF-4F21-9BAB-02DA3F569823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dirty="0" smtClean="0"/>
            <a:t>Структура расходов бюджета  Байкаловского сельского поселения на 2023 год.</a:t>
          </a:r>
          <a:endParaRPr lang="ru-RU" dirty="0"/>
        </a:p>
      </dgm:t>
    </dgm:pt>
    <dgm:pt modelId="{07AD0401-1427-4806-ADEA-D72B690ADEAA}" type="parTrans" cxnId="{EFB1A6DA-E810-47A4-87E5-A214DFB38785}">
      <dgm:prSet/>
      <dgm:spPr/>
      <dgm:t>
        <a:bodyPr/>
        <a:lstStyle/>
        <a:p>
          <a:endParaRPr lang="ru-RU"/>
        </a:p>
      </dgm:t>
    </dgm:pt>
    <dgm:pt modelId="{BFA7DE73-7490-4673-B2B6-000CEFA9DE2F}" type="sibTrans" cxnId="{EFB1A6DA-E810-47A4-87E5-A214DFB38785}">
      <dgm:prSet/>
      <dgm:spPr/>
      <dgm:t>
        <a:bodyPr/>
        <a:lstStyle/>
        <a:p>
          <a:endParaRPr lang="ru-RU"/>
        </a:p>
      </dgm:t>
    </dgm:pt>
    <dgm:pt modelId="{1D1E4B11-784A-4601-B3B4-87F84F6227F2}" type="pres">
      <dgm:prSet presAssocID="{B08EA2F6-1582-414A-8642-924B9175FF5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C21380-3B96-4912-A25C-20E0D2E19374}" type="pres">
      <dgm:prSet presAssocID="{FF54527E-FAFF-4F21-9BAB-02DA3F569823}" presName="composite" presStyleCnt="0"/>
      <dgm:spPr/>
    </dgm:pt>
    <dgm:pt modelId="{924F3659-A406-4C62-A879-A50113BF1211}" type="pres">
      <dgm:prSet presAssocID="{FF54527E-FAFF-4F21-9BAB-02DA3F569823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ED8FB70-DEA8-4865-A086-AE576BFE110D}" type="pres">
      <dgm:prSet presAssocID="{FF54527E-FAFF-4F21-9BAB-02DA3F569823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A7F50D-E876-4400-95DD-97205A2D58D9}" type="presOf" srcId="{B08EA2F6-1582-414A-8642-924B9175FF57}" destId="{1D1E4B11-784A-4601-B3B4-87F84F6227F2}" srcOrd="0" destOrd="0" presId="urn:microsoft.com/office/officeart/2005/8/layout/vList3"/>
    <dgm:cxn modelId="{EFB1A6DA-E810-47A4-87E5-A214DFB38785}" srcId="{B08EA2F6-1582-414A-8642-924B9175FF57}" destId="{FF54527E-FAFF-4F21-9BAB-02DA3F569823}" srcOrd="0" destOrd="0" parTransId="{07AD0401-1427-4806-ADEA-D72B690ADEAA}" sibTransId="{BFA7DE73-7490-4673-B2B6-000CEFA9DE2F}"/>
    <dgm:cxn modelId="{6FAB6F2F-CC8B-46DE-BE7D-A14D34823861}" type="presOf" srcId="{FF54527E-FAFF-4F21-9BAB-02DA3F569823}" destId="{EED8FB70-DEA8-4865-A086-AE576BFE110D}" srcOrd="0" destOrd="0" presId="urn:microsoft.com/office/officeart/2005/8/layout/vList3"/>
    <dgm:cxn modelId="{B18E6202-DEB6-405D-8DE8-DAA6DFB870DE}" type="presParOf" srcId="{1D1E4B11-784A-4601-B3B4-87F84F6227F2}" destId="{90C21380-3B96-4912-A25C-20E0D2E19374}" srcOrd="0" destOrd="0" presId="urn:microsoft.com/office/officeart/2005/8/layout/vList3"/>
    <dgm:cxn modelId="{96E83712-E91D-4A12-B1AB-29608EDD88B2}" type="presParOf" srcId="{90C21380-3B96-4912-A25C-20E0D2E19374}" destId="{924F3659-A406-4C62-A879-A50113BF1211}" srcOrd="0" destOrd="0" presId="urn:microsoft.com/office/officeart/2005/8/layout/vList3"/>
    <dgm:cxn modelId="{509241CC-D037-4810-A52A-0B09C87BE74E}" type="presParOf" srcId="{90C21380-3B96-4912-A25C-20E0D2E19374}" destId="{EED8FB70-DEA8-4865-A086-AE576BFE110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77D924C-B86A-4F51-A775-E9AAA19D6765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6682B8-7759-47D1-B854-D5417E4DBBF1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dirty="0" smtClean="0"/>
            <a:t>Структура расходов  Байкаловского сельского поселения в разрезе муниципальных программ</a:t>
          </a:r>
          <a:br>
            <a:rPr lang="ru-RU" b="1" i="0" dirty="0" smtClean="0"/>
          </a:br>
          <a:endParaRPr lang="ru-RU" dirty="0"/>
        </a:p>
      </dgm:t>
    </dgm:pt>
    <dgm:pt modelId="{52CFC0B5-4101-4DD6-94DE-E30F872D8E71}" type="parTrans" cxnId="{CEA702C2-D25C-4F3A-AACC-954766A121F7}">
      <dgm:prSet/>
      <dgm:spPr/>
      <dgm:t>
        <a:bodyPr/>
        <a:lstStyle/>
        <a:p>
          <a:endParaRPr lang="ru-RU"/>
        </a:p>
      </dgm:t>
    </dgm:pt>
    <dgm:pt modelId="{E05C0F99-9562-49C0-A7D2-FA6C5077D134}" type="sibTrans" cxnId="{CEA702C2-D25C-4F3A-AACC-954766A121F7}">
      <dgm:prSet/>
      <dgm:spPr/>
      <dgm:t>
        <a:bodyPr/>
        <a:lstStyle/>
        <a:p>
          <a:endParaRPr lang="ru-RU"/>
        </a:p>
      </dgm:t>
    </dgm:pt>
    <dgm:pt modelId="{8193B31C-2C7A-4C27-B6A7-8B70C173DFB2}" type="pres">
      <dgm:prSet presAssocID="{977D924C-B86A-4F51-A775-E9AAA19D676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7C2F55-3F78-4AAE-BEF1-22D16768DBFB}" type="pres">
      <dgm:prSet presAssocID="{1A6682B8-7759-47D1-B854-D5417E4DBBF1}" presName="composite" presStyleCnt="0"/>
      <dgm:spPr/>
    </dgm:pt>
    <dgm:pt modelId="{31D5656C-B018-4EA7-9ED1-4EB5E342C0AC}" type="pres">
      <dgm:prSet presAssocID="{1A6682B8-7759-47D1-B854-D5417E4DBBF1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5BE0DC0-A02F-47CA-87D1-1A9994A4F546}" type="pres">
      <dgm:prSet presAssocID="{1A6682B8-7759-47D1-B854-D5417E4DBBF1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A702C2-D25C-4F3A-AACC-954766A121F7}" srcId="{977D924C-B86A-4F51-A775-E9AAA19D6765}" destId="{1A6682B8-7759-47D1-B854-D5417E4DBBF1}" srcOrd="0" destOrd="0" parTransId="{52CFC0B5-4101-4DD6-94DE-E30F872D8E71}" sibTransId="{E05C0F99-9562-49C0-A7D2-FA6C5077D134}"/>
    <dgm:cxn modelId="{398FD7B1-979D-4E98-ABAD-EC10A7786834}" type="presOf" srcId="{977D924C-B86A-4F51-A775-E9AAA19D6765}" destId="{8193B31C-2C7A-4C27-B6A7-8B70C173DFB2}" srcOrd="0" destOrd="0" presId="urn:microsoft.com/office/officeart/2005/8/layout/vList3"/>
    <dgm:cxn modelId="{715BC6E3-CAD3-4776-95AE-F89CDD76B8CD}" type="presOf" srcId="{1A6682B8-7759-47D1-B854-D5417E4DBBF1}" destId="{35BE0DC0-A02F-47CA-87D1-1A9994A4F546}" srcOrd="0" destOrd="0" presId="urn:microsoft.com/office/officeart/2005/8/layout/vList3"/>
    <dgm:cxn modelId="{081C1AF1-FDA8-4B88-95DD-B941EE934C59}" type="presParOf" srcId="{8193B31C-2C7A-4C27-B6A7-8B70C173DFB2}" destId="{6A7C2F55-3F78-4AAE-BEF1-22D16768DBFB}" srcOrd="0" destOrd="0" presId="urn:microsoft.com/office/officeart/2005/8/layout/vList3"/>
    <dgm:cxn modelId="{8739E1E6-6331-4961-BBE0-E422ED2B4C81}" type="presParOf" srcId="{6A7C2F55-3F78-4AAE-BEF1-22D16768DBFB}" destId="{31D5656C-B018-4EA7-9ED1-4EB5E342C0AC}" srcOrd="0" destOrd="0" presId="urn:microsoft.com/office/officeart/2005/8/layout/vList3"/>
    <dgm:cxn modelId="{27501AD6-E77A-4EDD-8EFD-DB8AA48F952E}" type="presParOf" srcId="{6A7C2F55-3F78-4AAE-BEF1-22D16768DBFB}" destId="{35BE0DC0-A02F-47CA-87D1-1A9994A4F54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«Обеспечение безопасности жизнедеятельности населения на территории Байкаловского сельского поселения» </a:t>
          </a:r>
          <a:br>
            <a:rPr lang="ru-RU" b="1" i="0" baseline="0" dirty="0" smtClean="0">
              <a:solidFill>
                <a:schemeClr val="bg1"/>
              </a:solidFill>
            </a:rPr>
          </a:br>
          <a:endParaRPr lang="ru-RU" b="1" dirty="0">
            <a:solidFill>
              <a:schemeClr val="bg1"/>
            </a:solidFill>
          </a:endParaRPr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1A35B4C3-BC9E-4450-B3E5-992AAA76CAFF}" type="presOf" srcId="{27377B7B-E2D3-4095-9894-0404FFB807CF}" destId="{C5A01EF5-87A6-4119-B06E-D90F183CF02E}" srcOrd="0" destOrd="0" presId="urn:microsoft.com/office/officeart/2005/8/layout/vList3"/>
    <dgm:cxn modelId="{F1722417-2996-4E66-A226-30B6E58165CF}" type="presOf" srcId="{2E1A5D6A-267A-4D81-816B-48A083B398CE}" destId="{177AB4AB-BC04-4CB1-B6BE-0B61CAC74F94}" srcOrd="0" destOrd="0" presId="urn:microsoft.com/office/officeart/2005/8/layout/vList3"/>
    <dgm:cxn modelId="{962328C7-C491-4375-B3AA-CF9572F81B4E}" type="presParOf" srcId="{C5A01EF5-87A6-4119-B06E-D90F183CF02E}" destId="{3DEF76D6-03DB-4BF8-8758-A21F388538FB}" srcOrd="0" destOrd="0" presId="urn:microsoft.com/office/officeart/2005/8/layout/vList3"/>
    <dgm:cxn modelId="{08C22B90-2094-4E66-BE21-D08635AE75D6}" type="presParOf" srcId="{3DEF76D6-03DB-4BF8-8758-A21F388538FB}" destId="{13513BB7-CB24-4CBB-97A2-FC4BA096DC53}" srcOrd="0" destOrd="0" presId="urn:microsoft.com/office/officeart/2005/8/layout/vList3"/>
    <dgm:cxn modelId="{8DE40D58-C2CF-4FCA-977D-4D10C9D0C399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«Развитие транспортного и дорожного комплекса  Байкаловского сельского поселения»</a:t>
          </a:r>
          <a:br>
            <a:rPr lang="ru-RU" b="1" i="0" baseline="0" dirty="0" smtClean="0">
              <a:solidFill>
                <a:schemeClr val="bg1"/>
              </a:solidFill>
            </a:rPr>
          </a:br>
          <a:endParaRPr lang="ru-RU" b="1" dirty="0">
            <a:solidFill>
              <a:schemeClr val="bg1"/>
            </a:solidFill>
          </a:endParaRPr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48ED44-189F-478F-966F-A3772E056787}" type="presOf" srcId="{2E1A5D6A-267A-4D81-816B-48A083B398CE}" destId="{177AB4AB-BC04-4CB1-B6BE-0B61CAC74F94}" srcOrd="0" destOrd="0" presId="urn:microsoft.com/office/officeart/2005/8/layout/vList3"/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283DF0FC-82AF-4F5C-BC67-DC2902B8E648}" type="presOf" srcId="{27377B7B-E2D3-4095-9894-0404FFB807CF}" destId="{C5A01EF5-87A6-4119-B06E-D90F183CF02E}" srcOrd="0" destOrd="0" presId="urn:microsoft.com/office/officeart/2005/8/layout/vList3"/>
    <dgm:cxn modelId="{4F469D8B-B0EC-4943-8FC9-64AF1CB69DE2}" type="presParOf" srcId="{C5A01EF5-87A6-4119-B06E-D90F183CF02E}" destId="{3DEF76D6-03DB-4BF8-8758-A21F388538FB}" srcOrd="0" destOrd="0" presId="urn:microsoft.com/office/officeart/2005/8/layout/vList3"/>
    <dgm:cxn modelId="{91B58932-7685-486F-A1D5-2C9551D8F9F5}" type="presParOf" srcId="{3DEF76D6-03DB-4BF8-8758-A21F388538FB}" destId="{13513BB7-CB24-4CBB-97A2-FC4BA096DC53}" srcOrd="0" destOrd="0" presId="urn:microsoft.com/office/officeart/2005/8/layout/vList3"/>
    <dgm:cxn modelId="{8A646313-83FB-4DE3-ACEB-6DAEBF3D94EB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«Повышение эффективности управления муниципальной собственностью  Байкаловского сельского поселения»</a:t>
          </a:r>
          <a:endParaRPr lang="ru-RU" b="1" dirty="0">
            <a:solidFill>
              <a:schemeClr val="bg1"/>
            </a:solidFill>
          </a:endParaRPr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1031562A-C52B-4F5E-9FAE-8779AB9C0B3F}" type="presOf" srcId="{27377B7B-E2D3-4095-9894-0404FFB807CF}" destId="{C5A01EF5-87A6-4119-B06E-D90F183CF02E}" srcOrd="0" destOrd="0" presId="urn:microsoft.com/office/officeart/2005/8/layout/vList3"/>
    <dgm:cxn modelId="{897C6DA5-BBBA-480B-BADD-6FCEB37E2007}" type="presOf" srcId="{2E1A5D6A-267A-4D81-816B-48A083B398CE}" destId="{177AB4AB-BC04-4CB1-B6BE-0B61CAC74F94}" srcOrd="0" destOrd="0" presId="urn:microsoft.com/office/officeart/2005/8/layout/vList3"/>
    <dgm:cxn modelId="{688230A6-1C4B-47A1-8E18-E2476172F9DB}" type="presParOf" srcId="{C5A01EF5-87A6-4119-B06E-D90F183CF02E}" destId="{3DEF76D6-03DB-4BF8-8758-A21F388538FB}" srcOrd="0" destOrd="0" presId="urn:microsoft.com/office/officeart/2005/8/layout/vList3"/>
    <dgm:cxn modelId="{869B1860-9A38-4C2C-B929-DA4FDC86718F}" type="presParOf" srcId="{3DEF76D6-03DB-4BF8-8758-A21F388538FB}" destId="{13513BB7-CB24-4CBB-97A2-FC4BA096DC53}" srcOrd="0" destOrd="0" presId="urn:microsoft.com/office/officeart/2005/8/layout/vList3"/>
    <dgm:cxn modelId="{E9BB5056-0104-4544-9EE9-972E40EE34AB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/>
      <dgm:spPr>
        <a:solidFill>
          <a:schemeClr val="accent5"/>
        </a:solidFill>
      </dgm:spPr>
      <dgm:t>
        <a:bodyPr/>
        <a:lstStyle/>
        <a:p>
          <a:pPr algn="ctr" rtl="0"/>
          <a:r>
            <a:rPr lang="ru-RU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«Содействие развитию малого и среднего предпринимательства в  Байкаловском сельском поселении»</a:t>
          </a:r>
          <a:endParaRPr lang="ru-RU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2EE0720C-8166-4359-A70F-3E55EC56D656}" type="presOf" srcId="{2E1A5D6A-267A-4D81-816B-48A083B398CE}" destId="{177AB4AB-BC04-4CB1-B6BE-0B61CAC74F94}" srcOrd="0" destOrd="0" presId="urn:microsoft.com/office/officeart/2005/8/layout/vList3"/>
    <dgm:cxn modelId="{B443EC01-F246-4DE4-A4FF-7D9F7665F86F}" type="presOf" srcId="{27377B7B-E2D3-4095-9894-0404FFB807CF}" destId="{C5A01EF5-87A6-4119-B06E-D90F183CF02E}" srcOrd="0" destOrd="0" presId="urn:microsoft.com/office/officeart/2005/8/layout/vList3"/>
    <dgm:cxn modelId="{309B0F4D-C62B-44D1-BABA-AE2DE688933B}" type="presParOf" srcId="{C5A01EF5-87A6-4119-B06E-D90F183CF02E}" destId="{3DEF76D6-03DB-4BF8-8758-A21F388538FB}" srcOrd="0" destOrd="0" presId="urn:microsoft.com/office/officeart/2005/8/layout/vList3"/>
    <dgm:cxn modelId="{25D124E3-C250-4485-839F-794D75A3225E}" type="presParOf" srcId="{3DEF76D6-03DB-4BF8-8758-A21F388538FB}" destId="{13513BB7-CB24-4CBB-97A2-FC4BA096DC53}" srcOrd="0" destOrd="0" presId="urn:microsoft.com/office/officeart/2005/8/layout/vList3"/>
    <dgm:cxn modelId="{222C3C57-B8B2-49DA-8207-B97C2B2C16DA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/>
      <dgm:spPr>
        <a:solidFill>
          <a:schemeClr val="accent5"/>
        </a:solidFill>
      </dgm:spPr>
      <dgm:t>
        <a:bodyPr/>
        <a:lstStyle/>
        <a:p>
          <a:pPr algn="ctr" rtl="0"/>
          <a:r>
            <a:rPr lang="ru-RU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«Капитальный ремонт муниципального жилищного фонда Байкаловского сельского поселения»</a:t>
          </a:r>
          <a:endParaRPr lang="ru-RU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078529-BB63-4469-A40C-DE0D862B5CE3}" type="presOf" srcId="{2E1A5D6A-267A-4D81-816B-48A083B398CE}" destId="{177AB4AB-BC04-4CB1-B6BE-0B61CAC74F94}" srcOrd="0" destOrd="0" presId="urn:microsoft.com/office/officeart/2005/8/layout/vList3"/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790C4F02-24C7-409A-8FFA-45C025B0532C}" type="presOf" srcId="{27377B7B-E2D3-4095-9894-0404FFB807CF}" destId="{C5A01EF5-87A6-4119-B06E-D90F183CF02E}" srcOrd="0" destOrd="0" presId="urn:microsoft.com/office/officeart/2005/8/layout/vList3"/>
    <dgm:cxn modelId="{1EED9018-6435-44F8-BE5F-086443196C4A}" type="presParOf" srcId="{C5A01EF5-87A6-4119-B06E-D90F183CF02E}" destId="{3DEF76D6-03DB-4BF8-8758-A21F388538FB}" srcOrd="0" destOrd="0" presId="urn:microsoft.com/office/officeart/2005/8/layout/vList3"/>
    <dgm:cxn modelId="{52C81739-204D-435B-86A7-C47F67549737}" type="presParOf" srcId="{3DEF76D6-03DB-4BF8-8758-A21F388538FB}" destId="{13513BB7-CB24-4CBB-97A2-FC4BA096DC53}" srcOrd="0" destOrd="0" presId="urn:microsoft.com/office/officeart/2005/8/layout/vList3"/>
    <dgm:cxn modelId="{47EAC3D1-51B5-4888-B36C-28412DB120F8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 custT="1"/>
      <dgm:spPr>
        <a:solidFill>
          <a:schemeClr val="accent5"/>
        </a:solidFill>
      </dgm:spPr>
      <dgm:t>
        <a:bodyPr/>
        <a:lstStyle/>
        <a:p>
          <a:pPr algn="ctr" rtl="0"/>
          <a:r>
            <a:rPr lang="ru-RU" sz="1400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«Энергосбережение и повышение энергетической эффективности на территории Байкаловского сельского  поселения»</a:t>
          </a:r>
          <a:endParaRPr lang="ru-RU" sz="1400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C92DDF2B-6B88-4B84-8741-744336DEF98B}" type="presOf" srcId="{27377B7B-E2D3-4095-9894-0404FFB807CF}" destId="{C5A01EF5-87A6-4119-B06E-D90F183CF02E}" srcOrd="0" destOrd="0" presId="urn:microsoft.com/office/officeart/2005/8/layout/vList3"/>
    <dgm:cxn modelId="{CA52CF71-FB9C-43D3-87D5-223EAB6A06B0}" type="presOf" srcId="{2E1A5D6A-267A-4D81-816B-48A083B398CE}" destId="{177AB4AB-BC04-4CB1-B6BE-0B61CAC74F94}" srcOrd="0" destOrd="0" presId="urn:microsoft.com/office/officeart/2005/8/layout/vList3"/>
    <dgm:cxn modelId="{DAA693B8-38B3-4923-AFD7-F5FA0D7A13D3}" type="presParOf" srcId="{C5A01EF5-87A6-4119-B06E-D90F183CF02E}" destId="{3DEF76D6-03DB-4BF8-8758-A21F388538FB}" srcOrd="0" destOrd="0" presId="urn:microsoft.com/office/officeart/2005/8/layout/vList3"/>
    <dgm:cxn modelId="{B850773B-BF98-493B-92FB-74CA5A16796D}" type="presParOf" srcId="{3DEF76D6-03DB-4BF8-8758-A21F388538FB}" destId="{13513BB7-CB24-4CBB-97A2-FC4BA096DC53}" srcOrd="0" destOrd="0" presId="urn:microsoft.com/office/officeart/2005/8/layout/vList3"/>
    <dgm:cxn modelId="{59DE05D1-E4E5-487E-A1A0-88A002A01EF4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 custT="1"/>
      <dgm:spPr>
        <a:solidFill>
          <a:schemeClr val="accent5"/>
        </a:solidFill>
      </dgm:spPr>
      <dgm:t>
        <a:bodyPr/>
        <a:lstStyle/>
        <a:p>
          <a:pPr algn="ctr" rtl="0"/>
          <a:r>
            <a:rPr lang="ru-RU" sz="1400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«Чистая вода и экология Байкаловского сельского поселения»</a:t>
          </a:r>
          <a:endParaRPr lang="ru-RU" sz="1400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473447-986B-4D97-BC5B-B1E7A4B9AD5A}" type="presOf" srcId="{27377B7B-E2D3-4095-9894-0404FFB807CF}" destId="{C5A01EF5-87A6-4119-B06E-D90F183CF02E}" srcOrd="0" destOrd="0" presId="urn:microsoft.com/office/officeart/2005/8/layout/vList3"/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12C21617-7479-4794-8845-105D7F4E9790}" type="presOf" srcId="{2E1A5D6A-267A-4D81-816B-48A083B398CE}" destId="{177AB4AB-BC04-4CB1-B6BE-0B61CAC74F94}" srcOrd="0" destOrd="0" presId="urn:microsoft.com/office/officeart/2005/8/layout/vList3"/>
    <dgm:cxn modelId="{024837F2-2A73-4719-9A0C-462BF63277FD}" type="presParOf" srcId="{C5A01EF5-87A6-4119-B06E-D90F183CF02E}" destId="{3DEF76D6-03DB-4BF8-8758-A21F388538FB}" srcOrd="0" destOrd="0" presId="urn:microsoft.com/office/officeart/2005/8/layout/vList3"/>
    <dgm:cxn modelId="{A125CF2C-A52E-4C8E-AF6F-90C2B39B0E73}" type="presParOf" srcId="{3DEF76D6-03DB-4BF8-8758-A21F388538FB}" destId="{13513BB7-CB24-4CBB-97A2-FC4BA096DC53}" srcOrd="0" destOrd="0" presId="urn:microsoft.com/office/officeart/2005/8/layout/vList3"/>
    <dgm:cxn modelId="{DE72D1A4-5581-4D29-92C9-D8FAB183F113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 custT="1"/>
      <dgm:spPr>
        <a:solidFill>
          <a:schemeClr val="accent5"/>
        </a:solidFill>
      </dgm:spPr>
      <dgm:t>
        <a:bodyPr/>
        <a:lstStyle/>
        <a:p>
          <a:pPr algn="ctr" rtl="0"/>
          <a:r>
            <a:rPr lang="ru-RU" sz="1400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«Газификация Байкаловского сельского поселения»</a:t>
          </a:r>
          <a:endParaRPr lang="ru-RU" sz="1400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 custScaleX="68586" custLinFactNeighborX="-82803" custLinFactNeighborY="-7749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 custScaleX="150376" custLinFactY="100000" custLinFactNeighborX="-13949" custLinFactNeighborY="16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FC6965CC-CC92-4E7C-8362-F166EF2C8F97}" type="presOf" srcId="{27377B7B-E2D3-4095-9894-0404FFB807CF}" destId="{C5A01EF5-87A6-4119-B06E-D90F183CF02E}" srcOrd="0" destOrd="0" presId="urn:microsoft.com/office/officeart/2005/8/layout/vList3"/>
    <dgm:cxn modelId="{6CCAE5E6-4986-4C8B-A1E0-27A9A3DBF1ED}" type="presOf" srcId="{2E1A5D6A-267A-4D81-816B-48A083B398CE}" destId="{177AB4AB-BC04-4CB1-B6BE-0B61CAC74F94}" srcOrd="0" destOrd="0" presId="urn:microsoft.com/office/officeart/2005/8/layout/vList3"/>
    <dgm:cxn modelId="{0F1B34FE-7945-4087-9607-34FE9F5FA087}" type="presParOf" srcId="{C5A01EF5-87A6-4119-B06E-D90F183CF02E}" destId="{3DEF76D6-03DB-4BF8-8758-A21F388538FB}" srcOrd="0" destOrd="0" presId="urn:microsoft.com/office/officeart/2005/8/layout/vList3"/>
    <dgm:cxn modelId="{756FFDB3-FF19-4080-9251-793F6C9EAEE8}" type="presParOf" srcId="{3DEF76D6-03DB-4BF8-8758-A21F388538FB}" destId="{13513BB7-CB24-4CBB-97A2-FC4BA096DC53}" srcOrd="0" destOrd="0" presId="urn:microsoft.com/office/officeart/2005/8/layout/vList3"/>
    <dgm:cxn modelId="{9DE0B057-C0D3-4AF9-9CF6-BC9CE69F12F9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55E564-252C-4ADD-849B-530AB7667509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9CB006-94BE-420F-9579-1274C13C31F0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0" i="0" dirty="0" smtClean="0"/>
            <a:t>Основные параметры бюджета  Байкаловского сельского поселения</a:t>
          </a:r>
          <a:endParaRPr lang="ru-RU" dirty="0"/>
        </a:p>
      </dgm:t>
    </dgm:pt>
    <dgm:pt modelId="{3020CBA6-1F81-4971-BD8C-1F6DB4413DDA}" type="parTrans" cxnId="{D2BD060A-768A-4CBB-9D97-056E28858F29}">
      <dgm:prSet/>
      <dgm:spPr/>
      <dgm:t>
        <a:bodyPr/>
        <a:lstStyle/>
        <a:p>
          <a:endParaRPr lang="ru-RU"/>
        </a:p>
      </dgm:t>
    </dgm:pt>
    <dgm:pt modelId="{6EF5D321-9E37-486A-BF08-5ADEDF50DE60}" type="sibTrans" cxnId="{D2BD060A-768A-4CBB-9D97-056E28858F29}">
      <dgm:prSet/>
      <dgm:spPr/>
      <dgm:t>
        <a:bodyPr/>
        <a:lstStyle/>
        <a:p>
          <a:endParaRPr lang="ru-RU"/>
        </a:p>
      </dgm:t>
    </dgm:pt>
    <dgm:pt modelId="{D317BD4C-8B0F-4227-A3B3-EA4811494F6F}" type="pres">
      <dgm:prSet presAssocID="{1455E564-252C-4ADD-849B-530AB766750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B74515-E7D2-4ED0-9E2B-71D2456F8106}" type="pres">
      <dgm:prSet presAssocID="{E39CB006-94BE-420F-9579-1274C13C31F0}" presName="composite" presStyleCnt="0"/>
      <dgm:spPr/>
    </dgm:pt>
    <dgm:pt modelId="{DECC9FEF-88A4-42EA-BF80-6715B3B54C42}" type="pres">
      <dgm:prSet presAssocID="{E39CB006-94BE-420F-9579-1274C13C31F0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A07A627-0A73-4241-B880-A29C201EC795}" type="pres">
      <dgm:prSet presAssocID="{E39CB006-94BE-420F-9579-1274C13C31F0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FABB6E-DBFA-4FE2-A50D-DCDAAF98CEE0}" type="presOf" srcId="{1455E564-252C-4ADD-849B-530AB7667509}" destId="{D317BD4C-8B0F-4227-A3B3-EA4811494F6F}" srcOrd="0" destOrd="0" presId="urn:microsoft.com/office/officeart/2005/8/layout/vList3"/>
    <dgm:cxn modelId="{9096484C-D1A2-44B7-A4FF-DAE6ACC8A4DE}" type="presOf" srcId="{E39CB006-94BE-420F-9579-1274C13C31F0}" destId="{3A07A627-0A73-4241-B880-A29C201EC795}" srcOrd="0" destOrd="0" presId="urn:microsoft.com/office/officeart/2005/8/layout/vList3"/>
    <dgm:cxn modelId="{D2BD060A-768A-4CBB-9D97-056E28858F29}" srcId="{1455E564-252C-4ADD-849B-530AB7667509}" destId="{E39CB006-94BE-420F-9579-1274C13C31F0}" srcOrd="0" destOrd="0" parTransId="{3020CBA6-1F81-4971-BD8C-1F6DB4413DDA}" sibTransId="{6EF5D321-9E37-486A-BF08-5ADEDF50DE60}"/>
    <dgm:cxn modelId="{A63FFD24-97E3-4976-A871-86D1690C7CB2}" type="presParOf" srcId="{D317BD4C-8B0F-4227-A3B3-EA4811494F6F}" destId="{02B74515-E7D2-4ED0-9E2B-71D2456F8106}" srcOrd="0" destOrd="0" presId="urn:microsoft.com/office/officeart/2005/8/layout/vList3"/>
    <dgm:cxn modelId="{616BA053-E5D7-4C46-B0F2-E8CF7326ED97}" type="presParOf" srcId="{02B74515-E7D2-4ED0-9E2B-71D2456F8106}" destId="{DECC9FEF-88A4-42EA-BF80-6715B3B54C42}" srcOrd="0" destOrd="0" presId="urn:microsoft.com/office/officeart/2005/8/layout/vList3"/>
    <dgm:cxn modelId="{B678C5EE-8A75-4B5A-A9FB-2AFB1EA04710}" type="presParOf" srcId="{02B74515-E7D2-4ED0-9E2B-71D2456F8106}" destId="{3A07A627-0A73-4241-B880-A29C201EC79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 custT="1"/>
      <dgm:spPr>
        <a:solidFill>
          <a:schemeClr val="accent5"/>
        </a:solidFill>
      </dgm:spPr>
      <dgm:t>
        <a:bodyPr/>
        <a:lstStyle/>
        <a:p>
          <a:pPr algn="ctr" rtl="0"/>
          <a:r>
            <a:rPr lang="ru-RU" sz="1200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«Формирование жилищного фонда для переселения граждан из жилых помещений, признанных непригодными для проживания и (или) с высоким уровнем износа, и обеспечение малоимущих граждан жилыми помещениями по договорам социального найма на территории Байкаловского сельского поселения»</a:t>
          </a:r>
          <a:endParaRPr lang="ru-RU" sz="1200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923F8995-9FFA-4B3F-B495-C2D1092B52F2}" type="presOf" srcId="{27377B7B-E2D3-4095-9894-0404FFB807CF}" destId="{C5A01EF5-87A6-4119-B06E-D90F183CF02E}" srcOrd="0" destOrd="0" presId="urn:microsoft.com/office/officeart/2005/8/layout/vList3"/>
    <dgm:cxn modelId="{3483502B-BE6C-4F6A-B462-5B67D1315779}" type="presOf" srcId="{2E1A5D6A-267A-4D81-816B-48A083B398CE}" destId="{177AB4AB-BC04-4CB1-B6BE-0B61CAC74F94}" srcOrd="0" destOrd="0" presId="urn:microsoft.com/office/officeart/2005/8/layout/vList3"/>
    <dgm:cxn modelId="{A036F52F-C82C-41AC-97CB-0A94405796C5}" type="presParOf" srcId="{C5A01EF5-87A6-4119-B06E-D90F183CF02E}" destId="{3DEF76D6-03DB-4BF8-8758-A21F388538FB}" srcOrd="0" destOrd="0" presId="urn:microsoft.com/office/officeart/2005/8/layout/vList3"/>
    <dgm:cxn modelId="{C552EFF4-0253-4660-B7D8-EC7C28AEF1BC}" type="presParOf" srcId="{3DEF76D6-03DB-4BF8-8758-A21F388538FB}" destId="{13513BB7-CB24-4CBB-97A2-FC4BA096DC53}" srcOrd="0" destOrd="0" presId="urn:microsoft.com/office/officeart/2005/8/layout/vList3"/>
    <dgm:cxn modelId="{3A4F2D31-6ABF-4395-B8BE-680677A1D1C7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 custT="1"/>
      <dgm:spPr>
        <a:solidFill>
          <a:schemeClr val="accent5"/>
        </a:solidFill>
      </dgm:spPr>
      <dgm:t>
        <a:bodyPr/>
        <a:lstStyle/>
        <a:p>
          <a:pPr algn="ctr" rtl="0"/>
          <a:r>
            <a:rPr lang="ru-RU" sz="1400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«Осуществление мероприятий социальной политики Байкаловского сельского поселения»</a:t>
          </a:r>
          <a:endParaRPr lang="ru-RU" sz="1400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 custLinFactNeighborX="-1546" custLinFactNeighborY="-8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5E6A42FA-F102-4956-8979-C6DB961E75B1}" type="presOf" srcId="{2E1A5D6A-267A-4D81-816B-48A083B398CE}" destId="{177AB4AB-BC04-4CB1-B6BE-0B61CAC74F94}" srcOrd="0" destOrd="0" presId="urn:microsoft.com/office/officeart/2005/8/layout/vList3"/>
    <dgm:cxn modelId="{159A58B2-6D5E-4D89-878E-8A3715D5E25A}" type="presOf" srcId="{27377B7B-E2D3-4095-9894-0404FFB807CF}" destId="{C5A01EF5-87A6-4119-B06E-D90F183CF02E}" srcOrd="0" destOrd="0" presId="urn:microsoft.com/office/officeart/2005/8/layout/vList3"/>
    <dgm:cxn modelId="{BDAE76B9-BC8E-4FAB-AE3D-84CC8AE8C360}" type="presParOf" srcId="{C5A01EF5-87A6-4119-B06E-D90F183CF02E}" destId="{3DEF76D6-03DB-4BF8-8758-A21F388538FB}" srcOrd="0" destOrd="0" presId="urn:microsoft.com/office/officeart/2005/8/layout/vList3"/>
    <dgm:cxn modelId="{3AEAD752-513B-443C-AFD9-ABA00041F0AD}" type="presParOf" srcId="{3DEF76D6-03DB-4BF8-8758-A21F388538FB}" destId="{13513BB7-CB24-4CBB-97A2-FC4BA096DC53}" srcOrd="0" destOrd="0" presId="urn:microsoft.com/office/officeart/2005/8/layout/vList3"/>
    <dgm:cxn modelId="{FC6A90A5-19E9-4B65-A073-D59919F3F174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 custT="1"/>
      <dgm:spPr>
        <a:solidFill>
          <a:schemeClr val="accent5"/>
        </a:solidFill>
      </dgm:spPr>
      <dgm:t>
        <a:bodyPr/>
        <a:lstStyle/>
        <a:p>
          <a:pPr algn="ctr" rtl="0"/>
          <a:r>
            <a:rPr lang="ru-RU" sz="1400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«Благоустройство Байкаловского сельского поселения»</a:t>
          </a:r>
          <a:endParaRPr lang="ru-RU" sz="1400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 custLinFactNeighborX="-1546" custLinFactNeighborY="-8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74BE5C3D-2C60-4B54-BAAF-F0F7B56C0D1F}" type="presOf" srcId="{2E1A5D6A-267A-4D81-816B-48A083B398CE}" destId="{177AB4AB-BC04-4CB1-B6BE-0B61CAC74F94}" srcOrd="0" destOrd="0" presId="urn:microsoft.com/office/officeart/2005/8/layout/vList3"/>
    <dgm:cxn modelId="{3D3C93AB-EE80-45A5-9E8D-9D73A7C6CA36}" type="presOf" srcId="{27377B7B-E2D3-4095-9894-0404FFB807CF}" destId="{C5A01EF5-87A6-4119-B06E-D90F183CF02E}" srcOrd="0" destOrd="0" presId="urn:microsoft.com/office/officeart/2005/8/layout/vList3"/>
    <dgm:cxn modelId="{D03E092A-7CF7-486F-B366-EF62DF1593DB}" type="presParOf" srcId="{C5A01EF5-87A6-4119-B06E-D90F183CF02E}" destId="{3DEF76D6-03DB-4BF8-8758-A21F388538FB}" srcOrd="0" destOrd="0" presId="urn:microsoft.com/office/officeart/2005/8/layout/vList3"/>
    <dgm:cxn modelId="{8F1BC61C-3DD1-4C92-9C55-736B67AF1260}" type="presParOf" srcId="{3DEF76D6-03DB-4BF8-8758-A21F388538FB}" destId="{13513BB7-CB24-4CBB-97A2-FC4BA096DC53}" srcOrd="0" destOrd="0" presId="urn:microsoft.com/office/officeart/2005/8/layout/vList3"/>
    <dgm:cxn modelId="{4BD80E8B-0AE5-474E-8645-35BDE55CB017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 custT="1"/>
      <dgm:spPr>
        <a:solidFill>
          <a:schemeClr val="accent5"/>
        </a:solidFill>
      </dgm:spPr>
      <dgm:t>
        <a:bodyPr/>
        <a:lstStyle/>
        <a:p>
          <a:pPr algn="ctr" rtl="0"/>
          <a:r>
            <a:rPr lang="ru-RU" sz="1400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«Развитие физической культуры и спорта в Байкаловском сельском поселении»</a:t>
          </a:r>
          <a:endParaRPr lang="ru-RU" sz="1400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 custLinFactNeighborX="-1546" custLinFactNeighborY="-8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EEF27B05-01C6-4A47-8244-2ECC555D1288}" type="presOf" srcId="{27377B7B-E2D3-4095-9894-0404FFB807CF}" destId="{C5A01EF5-87A6-4119-B06E-D90F183CF02E}" srcOrd="0" destOrd="0" presId="urn:microsoft.com/office/officeart/2005/8/layout/vList3"/>
    <dgm:cxn modelId="{DEBAC188-5E73-456D-8DFF-2D61BC0E321E}" type="presOf" srcId="{2E1A5D6A-267A-4D81-816B-48A083B398CE}" destId="{177AB4AB-BC04-4CB1-B6BE-0B61CAC74F94}" srcOrd="0" destOrd="0" presId="urn:microsoft.com/office/officeart/2005/8/layout/vList3"/>
    <dgm:cxn modelId="{7F69A10E-5A4D-454D-89B5-73AB39BA4D56}" type="presParOf" srcId="{C5A01EF5-87A6-4119-B06E-D90F183CF02E}" destId="{3DEF76D6-03DB-4BF8-8758-A21F388538FB}" srcOrd="0" destOrd="0" presId="urn:microsoft.com/office/officeart/2005/8/layout/vList3"/>
    <dgm:cxn modelId="{723FF642-961F-4CAE-908F-B8FDE2E1CA4D}" type="presParOf" srcId="{3DEF76D6-03DB-4BF8-8758-A21F388538FB}" destId="{13513BB7-CB24-4CBB-97A2-FC4BA096DC53}" srcOrd="0" destOrd="0" presId="urn:microsoft.com/office/officeart/2005/8/layout/vList3"/>
    <dgm:cxn modelId="{5E6C8A6B-9BAE-44EB-95CC-5956BC5C9A0D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 custT="1"/>
      <dgm:spPr>
        <a:solidFill>
          <a:schemeClr val="accent5"/>
        </a:solidFill>
      </dgm:spPr>
      <dgm:t>
        <a:bodyPr/>
        <a:lstStyle/>
        <a:p>
          <a:pPr algn="ctr" rtl="0"/>
          <a:r>
            <a:rPr lang="ru-RU" sz="1400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«Развитие культурно-досуговой деятельности Байкаловского сельского поселения»</a:t>
          </a:r>
          <a:endParaRPr lang="ru-RU" sz="1400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 custLinFactNeighborX="-1546" custLinFactNeighborY="-8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142B2C-E061-4123-9F02-FA385814AE87}" type="presOf" srcId="{27377B7B-E2D3-4095-9894-0404FFB807CF}" destId="{C5A01EF5-87A6-4119-B06E-D90F183CF02E}" srcOrd="0" destOrd="0" presId="urn:microsoft.com/office/officeart/2005/8/layout/vList3"/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FE83AF76-6059-4092-92A9-69E22F1768BE}" type="presOf" srcId="{2E1A5D6A-267A-4D81-816B-48A083B398CE}" destId="{177AB4AB-BC04-4CB1-B6BE-0B61CAC74F94}" srcOrd="0" destOrd="0" presId="urn:microsoft.com/office/officeart/2005/8/layout/vList3"/>
    <dgm:cxn modelId="{9DCACDE6-328A-4607-B2A1-FF9D9C8B8F7D}" type="presParOf" srcId="{C5A01EF5-87A6-4119-B06E-D90F183CF02E}" destId="{3DEF76D6-03DB-4BF8-8758-A21F388538FB}" srcOrd="0" destOrd="0" presId="urn:microsoft.com/office/officeart/2005/8/layout/vList3"/>
    <dgm:cxn modelId="{826A6DEC-C0A9-47F0-8507-ED2FA37F156B}" type="presParOf" srcId="{3DEF76D6-03DB-4BF8-8758-A21F388538FB}" destId="{13513BB7-CB24-4CBB-97A2-FC4BA096DC53}" srcOrd="0" destOrd="0" presId="urn:microsoft.com/office/officeart/2005/8/layout/vList3"/>
    <dgm:cxn modelId="{7D8BE392-5B62-43A2-98AE-795B69732795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 custT="1"/>
      <dgm:spPr>
        <a:solidFill>
          <a:schemeClr val="accent5"/>
        </a:solidFill>
      </dgm:spPr>
      <dgm:t>
        <a:bodyPr/>
        <a:lstStyle/>
        <a:p>
          <a:pPr algn="ctr" rtl="0"/>
          <a:r>
            <a:rPr lang="ru-RU" sz="1400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«Молодежная политика Байкаловского сельского поселения»</a:t>
          </a:r>
          <a:endParaRPr lang="ru-RU" sz="1400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 custLinFactNeighborX="-1546" custLinFactNeighborY="-8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6B690002-63AB-4DA2-B1D4-7BF860158C1F}" type="presOf" srcId="{2E1A5D6A-267A-4D81-816B-48A083B398CE}" destId="{177AB4AB-BC04-4CB1-B6BE-0B61CAC74F94}" srcOrd="0" destOrd="0" presId="urn:microsoft.com/office/officeart/2005/8/layout/vList3"/>
    <dgm:cxn modelId="{DAF2397C-0AE4-4054-8E17-64CAA38F6F71}" type="presOf" srcId="{27377B7B-E2D3-4095-9894-0404FFB807CF}" destId="{C5A01EF5-87A6-4119-B06E-D90F183CF02E}" srcOrd="0" destOrd="0" presId="urn:microsoft.com/office/officeart/2005/8/layout/vList3"/>
    <dgm:cxn modelId="{7BB03256-A10D-431A-8B2E-AE6EBE1B96D0}" type="presParOf" srcId="{C5A01EF5-87A6-4119-B06E-D90F183CF02E}" destId="{3DEF76D6-03DB-4BF8-8758-A21F388538FB}" srcOrd="0" destOrd="0" presId="urn:microsoft.com/office/officeart/2005/8/layout/vList3"/>
    <dgm:cxn modelId="{313AB1B0-C8E6-4735-957E-181534A08D61}" type="presParOf" srcId="{3DEF76D6-03DB-4BF8-8758-A21F388538FB}" destId="{13513BB7-CB24-4CBB-97A2-FC4BA096DC53}" srcOrd="0" destOrd="0" presId="urn:microsoft.com/office/officeart/2005/8/layout/vList3"/>
    <dgm:cxn modelId="{2DE3E037-5C78-41EB-828F-EBE7D31CB177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27377B7B-E2D3-4095-9894-0404FFB807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A5D6A-267A-4D81-816B-48A083B398CE}">
      <dgm:prSet custT="1"/>
      <dgm:spPr>
        <a:solidFill>
          <a:schemeClr val="accent5"/>
        </a:solidFill>
      </dgm:spPr>
      <dgm:t>
        <a:bodyPr/>
        <a:lstStyle/>
        <a:p>
          <a:pPr algn="ctr" rtl="0"/>
          <a:r>
            <a:rPr lang="ru-RU" sz="1400" b="1" i="0" baseline="0" dirty="0" smtClean="0">
              <a:solidFill>
                <a:schemeClr val="bg1"/>
              </a:solidFill>
            </a:rPr>
            <a:t>Достижение целевых показателей муниципальной подпрограммы  «Обеспечение реализации муниципальной программы «Социально-экономическое развитие Байкаловского сельского поселения»</a:t>
          </a:r>
          <a:endParaRPr lang="ru-RU" sz="1400" b="1" dirty="0">
            <a:solidFill>
              <a:schemeClr val="bg1"/>
            </a:solidFill>
          </a:endParaRPr>
        </a:p>
      </dgm:t>
    </dgm:pt>
    <dgm:pt modelId="{6665B561-E43B-4F03-AA2A-3365DC76E170}" type="sibTrans" cxnId="{E4A16E60-55B3-46E4-A5FD-8E6324A91C27}">
      <dgm:prSet/>
      <dgm:spPr/>
      <dgm:t>
        <a:bodyPr/>
        <a:lstStyle/>
        <a:p>
          <a:endParaRPr lang="ru-RU"/>
        </a:p>
      </dgm:t>
    </dgm:pt>
    <dgm:pt modelId="{6D7C1CB7-2E99-4AE7-9DC2-E73E1C586AA4}" type="parTrans" cxnId="{E4A16E60-55B3-46E4-A5FD-8E6324A91C27}">
      <dgm:prSet/>
      <dgm:spPr/>
      <dgm:t>
        <a:bodyPr/>
        <a:lstStyle/>
        <a:p>
          <a:endParaRPr lang="ru-RU"/>
        </a:p>
      </dgm:t>
    </dgm:pt>
    <dgm:pt modelId="{C5A01EF5-87A6-4119-B06E-D90F183CF02E}" type="pres">
      <dgm:prSet presAssocID="{27377B7B-E2D3-4095-9894-0404FFB807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F76D6-03DB-4BF8-8758-A21F388538FB}" type="pres">
      <dgm:prSet presAssocID="{2E1A5D6A-267A-4D81-816B-48A083B398CE}" presName="composite" presStyleCnt="0"/>
      <dgm:spPr/>
    </dgm:pt>
    <dgm:pt modelId="{13513BB7-CB24-4CBB-97A2-FC4BA096DC53}" type="pres">
      <dgm:prSet presAssocID="{2E1A5D6A-267A-4D81-816B-48A083B398CE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77AB4AB-BC04-4CB1-B6BE-0B61CAC74F94}" type="pres">
      <dgm:prSet presAssocID="{2E1A5D6A-267A-4D81-816B-48A083B398CE}" presName="txShp" presStyleLbl="node1" presStyleIdx="0" presStyleCnt="1" custLinFactNeighborX="-1546" custLinFactNeighborY="-8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16E60-55B3-46E4-A5FD-8E6324A91C27}" srcId="{27377B7B-E2D3-4095-9894-0404FFB807CF}" destId="{2E1A5D6A-267A-4D81-816B-48A083B398CE}" srcOrd="0" destOrd="0" parTransId="{6D7C1CB7-2E99-4AE7-9DC2-E73E1C586AA4}" sibTransId="{6665B561-E43B-4F03-AA2A-3365DC76E170}"/>
    <dgm:cxn modelId="{F8B6EED1-547C-4B04-954D-9BB60402639D}" type="presOf" srcId="{27377B7B-E2D3-4095-9894-0404FFB807CF}" destId="{C5A01EF5-87A6-4119-B06E-D90F183CF02E}" srcOrd="0" destOrd="0" presId="urn:microsoft.com/office/officeart/2005/8/layout/vList3"/>
    <dgm:cxn modelId="{9BFD00B8-E667-4654-82AF-C1095BCBC042}" type="presOf" srcId="{2E1A5D6A-267A-4D81-816B-48A083B398CE}" destId="{177AB4AB-BC04-4CB1-B6BE-0B61CAC74F94}" srcOrd="0" destOrd="0" presId="urn:microsoft.com/office/officeart/2005/8/layout/vList3"/>
    <dgm:cxn modelId="{996713AB-0A2A-4CC0-8B88-71109AE17F0A}" type="presParOf" srcId="{C5A01EF5-87A6-4119-B06E-D90F183CF02E}" destId="{3DEF76D6-03DB-4BF8-8758-A21F388538FB}" srcOrd="0" destOrd="0" presId="urn:microsoft.com/office/officeart/2005/8/layout/vList3"/>
    <dgm:cxn modelId="{4235A7A0-08C0-4EA9-9290-840F056ED49A}" type="presParOf" srcId="{3DEF76D6-03DB-4BF8-8758-A21F388538FB}" destId="{13513BB7-CB24-4CBB-97A2-FC4BA096DC53}" srcOrd="0" destOrd="0" presId="urn:microsoft.com/office/officeart/2005/8/layout/vList3"/>
    <dgm:cxn modelId="{70640C16-CA97-4DAF-AFEB-065EEF6B3303}" type="presParOf" srcId="{3DEF76D6-03DB-4BF8-8758-A21F388538FB}" destId="{177AB4AB-BC04-4CB1-B6BE-0B61CAC74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3FA8905-0037-4461-A384-58A0EB0CB09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0EC74E8-079F-480A-8DFE-A45D61631AED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dirty="0" smtClean="0"/>
            <a:t>Доходы бюджета Байкаловского сельского поселения</a:t>
          </a:r>
          <a:endParaRPr lang="ru-RU" dirty="0"/>
        </a:p>
      </dgm:t>
    </dgm:pt>
    <dgm:pt modelId="{CC3F4E44-97DE-41D8-B631-64BEB9E943F8}" type="parTrans" cxnId="{97A45DB9-8221-4D61-A067-28AF6A05E7FE}">
      <dgm:prSet/>
      <dgm:spPr/>
      <dgm:t>
        <a:bodyPr/>
        <a:lstStyle/>
        <a:p>
          <a:endParaRPr lang="ru-RU"/>
        </a:p>
      </dgm:t>
    </dgm:pt>
    <dgm:pt modelId="{A8F32A10-56A2-4006-9D99-4508040C6D7E}" type="sibTrans" cxnId="{97A45DB9-8221-4D61-A067-28AF6A05E7FE}">
      <dgm:prSet/>
      <dgm:spPr/>
      <dgm:t>
        <a:bodyPr/>
        <a:lstStyle/>
        <a:p>
          <a:endParaRPr lang="ru-RU"/>
        </a:p>
      </dgm:t>
    </dgm:pt>
    <dgm:pt modelId="{3A64A481-C5E9-459C-AC0A-2AF93874041F}" type="pres">
      <dgm:prSet presAssocID="{A3FA8905-0037-4461-A384-58A0EB0CB09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7AD1A9-3681-40E6-A136-FBB04741E59B}" type="pres">
      <dgm:prSet presAssocID="{10EC74E8-079F-480A-8DFE-A45D61631AED}" presName="composite" presStyleCnt="0"/>
      <dgm:spPr/>
    </dgm:pt>
    <dgm:pt modelId="{DF8A7ABE-78DB-4EB5-AF61-5AB908EDF567}" type="pres">
      <dgm:prSet presAssocID="{10EC74E8-079F-480A-8DFE-A45D61631AED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6982DD8-5172-4514-A42D-38D1F9F371BD}" type="pres">
      <dgm:prSet presAssocID="{10EC74E8-079F-480A-8DFE-A45D61631AED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A45DB9-8221-4D61-A067-28AF6A05E7FE}" srcId="{A3FA8905-0037-4461-A384-58A0EB0CB09D}" destId="{10EC74E8-079F-480A-8DFE-A45D61631AED}" srcOrd="0" destOrd="0" parTransId="{CC3F4E44-97DE-41D8-B631-64BEB9E943F8}" sibTransId="{A8F32A10-56A2-4006-9D99-4508040C6D7E}"/>
    <dgm:cxn modelId="{3E02B59B-8A92-46F6-A718-BD119768E12A}" type="presOf" srcId="{10EC74E8-079F-480A-8DFE-A45D61631AED}" destId="{16982DD8-5172-4514-A42D-38D1F9F371BD}" srcOrd="0" destOrd="0" presId="urn:microsoft.com/office/officeart/2005/8/layout/vList3"/>
    <dgm:cxn modelId="{766F9C85-7506-45A5-9617-AD84D5270ABF}" type="presOf" srcId="{A3FA8905-0037-4461-A384-58A0EB0CB09D}" destId="{3A64A481-C5E9-459C-AC0A-2AF93874041F}" srcOrd="0" destOrd="0" presId="urn:microsoft.com/office/officeart/2005/8/layout/vList3"/>
    <dgm:cxn modelId="{AA96293E-0395-48BF-BB6E-4AE6997932D2}" type="presParOf" srcId="{3A64A481-C5E9-459C-AC0A-2AF93874041F}" destId="{157AD1A9-3681-40E6-A136-FBB04741E59B}" srcOrd="0" destOrd="0" presId="urn:microsoft.com/office/officeart/2005/8/layout/vList3"/>
    <dgm:cxn modelId="{69E40B2E-374B-4D34-80AC-3511028E747C}" type="presParOf" srcId="{157AD1A9-3681-40E6-A136-FBB04741E59B}" destId="{DF8A7ABE-78DB-4EB5-AF61-5AB908EDF567}" srcOrd="0" destOrd="0" presId="urn:microsoft.com/office/officeart/2005/8/layout/vList3"/>
    <dgm:cxn modelId="{57CF5C62-788D-4C9E-BCFE-18E96FDA19A7}" type="presParOf" srcId="{157AD1A9-3681-40E6-A136-FBB04741E59B}" destId="{16982DD8-5172-4514-A42D-38D1F9F371B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BE7473-2C51-46DC-AEF2-AA0D75E4147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BB0528-FF8B-4945-BDBD-DA72AC90F3B3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0" i="0" dirty="0" smtClean="0"/>
            <a:t>Структура налоговых доходов бюджета </a:t>
          </a:r>
          <a:br>
            <a:rPr lang="ru-RU" b="0" i="0" dirty="0" smtClean="0"/>
          </a:br>
          <a:r>
            <a:rPr lang="ru-RU" b="0" i="0" dirty="0" smtClean="0"/>
            <a:t>Байкаловского сельского поселения в 2023 году </a:t>
          </a:r>
          <a:endParaRPr lang="ru-RU" dirty="0"/>
        </a:p>
      </dgm:t>
    </dgm:pt>
    <dgm:pt modelId="{611676B5-EB59-4FEB-A6DB-843BAFA19D10}" type="parTrans" cxnId="{2FA8389E-0C19-409B-A642-045F59F64B28}">
      <dgm:prSet/>
      <dgm:spPr/>
      <dgm:t>
        <a:bodyPr/>
        <a:lstStyle/>
        <a:p>
          <a:endParaRPr lang="ru-RU"/>
        </a:p>
      </dgm:t>
    </dgm:pt>
    <dgm:pt modelId="{56E50975-7545-4B80-A903-D4A4727B6435}" type="sibTrans" cxnId="{2FA8389E-0C19-409B-A642-045F59F64B28}">
      <dgm:prSet/>
      <dgm:spPr/>
      <dgm:t>
        <a:bodyPr/>
        <a:lstStyle/>
        <a:p>
          <a:endParaRPr lang="ru-RU"/>
        </a:p>
      </dgm:t>
    </dgm:pt>
    <dgm:pt modelId="{92770D90-320F-4ECB-8491-5ED88C26709F}" type="pres">
      <dgm:prSet presAssocID="{7CBE7473-2C51-46DC-AEF2-AA0D75E4147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D17B74-395D-41D6-AD5F-A7383D67BDF1}" type="pres">
      <dgm:prSet presAssocID="{F5BB0528-FF8B-4945-BDBD-DA72AC90F3B3}" presName="composite" presStyleCnt="0"/>
      <dgm:spPr/>
    </dgm:pt>
    <dgm:pt modelId="{2B43DD67-5139-4011-8467-6F7D340B39DE}" type="pres">
      <dgm:prSet presAssocID="{F5BB0528-FF8B-4945-BDBD-DA72AC90F3B3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37683EB-9F42-4D84-99A9-1642A0655725}" type="pres">
      <dgm:prSet presAssocID="{F5BB0528-FF8B-4945-BDBD-DA72AC90F3B3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BDB209-1278-4E6B-A637-A4F39A6086F9}" type="presOf" srcId="{F5BB0528-FF8B-4945-BDBD-DA72AC90F3B3}" destId="{837683EB-9F42-4D84-99A9-1642A0655725}" srcOrd="0" destOrd="0" presId="urn:microsoft.com/office/officeart/2005/8/layout/vList3"/>
    <dgm:cxn modelId="{2FA8389E-0C19-409B-A642-045F59F64B28}" srcId="{7CBE7473-2C51-46DC-AEF2-AA0D75E41476}" destId="{F5BB0528-FF8B-4945-BDBD-DA72AC90F3B3}" srcOrd="0" destOrd="0" parTransId="{611676B5-EB59-4FEB-A6DB-843BAFA19D10}" sibTransId="{56E50975-7545-4B80-A903-D4A4727B6435}"/>
    <dgm:cxn modelId="{AFB94F3D-7B7D-433D-AC6D-0195320AE242}" type="presOf" srcId="{7CBE7473-2C51-46DC-AEF2-AA0D75E41476}" destId="{92770D90-320F-4ECB-8491-5ED88C26709F}" srcOrd="0" destOrd="0" presId="urn:microsoft.com/office/officeart/2005/8/layout/vList3"/>
    <dgm:cxn modelId="{0DA93AFD-7372-49D6-9F7D-B156D92A60AE}" type="presParOf" srcId="{92770D90-320F-4ECB-8491-5ED88C26709F}" destId="{33D17B74-395D-41D6-AD5F-A7383D67BDF1}" srcOrd="0" destOrd="0" presId="urn:microsoft.com/office/officeart/2005/8/layout/vList3"/>
    <dgm:cxn modelId="{99F23575-BC35-438B-B765-996958FE1043}" type="presParOf" srcId="{33D17B74-395D-41D6-AD5F-A7383D67BDF1}" destId="{2B43DD67-5139-4011-8467-6F7D340B39DE}" srcOrd="0" destOrd="0" presId="urn:microsoft.com/office/officeart/2005/8/layout/vList3"/>
    <dgm:cxn modelId="{2355D391-2A6B-492A-B0AF-27B20B5E5B1D}" type="presParOf" srcId="{33D17B74-395D-41D6-AD5F-A7383D67BDF1}" destId="{837683EB-9F42-4D84-99A9-1642A065572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BE7473-2C51-46DC-AEF2-AA0D75E4147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BB0528-FF8B-4945-BDBD-DA72AC90F3B3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0" i="0" dirty="0" smtClean="0"/>
            <a:t>Структура неналоговых доходов бюджета </a:t>
          </a:r>
          <a:br>
            <a:rPr lang="ru-RU" b="0" i="0" dirty="0" smtClean="0"/>
          </a:br>
          <a:r>
            <a:rPr lang="ru-RU" b="0" i="0" dirty="0" smtClean="0"/>
            <a:t>Байкаловского сельского поселения в 2023 году </a:t>
          </a:r>
          <a:endParaRPr lang="ru-RU" dirty="0"/>
        </a:p>
      </dgm:t>
    </dgm:pt>
    <dgm:pt modelId="{611676B5-EB59-4FEB-A6DB-843BAFA19D10}" type="parTrans" cxnId="{2FA8389E-0C19-409B-A642-045F59F64B28}">
      <dgm:prSet/>
      <dgm:spPr/>
      <dgm:t>
        <a:bodyPr/>
        <a:lstStyle/>
        <a:p>
          <a:endParaRPr lang="ru-RU"/>
        </a:p>
      </dgm:t>
    </dgm:pt>
    <dgm:pt modelId="{56E50975-7545-4B80-A903-D4A4727B6435}" type="sibTrans" cxnId="{2FA8389E-0C19-409B-A642-045F59F64B28}">
      <dgm:prSet/>
      <dgm:spPr/>
      <dgm:t>
        <a:bodyPr/>
        <a:lstStyle/>
        <a:p>
          <a:endParaRPr lang="ru-RU"/>
        </a:p>
      </dgm:t>
    </dgm:pt>
    <dgm:pt modelId="{92770D90-320F-4ECB-8491-5ED88C26709F}" type="pres">
      <dgm:prSet presAssocID="{7CBE7473-2C51-46DC-AEF2-AA0D75E4147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D17B74-395D-41D6-AD5F-A7383D67BDF1}" type="pres">
      <dgm:prSet presAssocID="{F5BB0528-FF8B-4945-BDBD-DA72AC90F3B3}" presName="composite" presStyleCnt="0"/>
      <dgm:spPr/>
    </dgm:pt>
    <dgm:pt modelId="{2B43DD67-5139-4011-8467-6F7D340B39DE}" type="pres">
      <dgm:prSet presAssocID="{F5BB0528-FF8B-4945-BDBD-DA72AC90F3B3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37683EB-9F42-4D84-99A9-1642A0655725}" type="pres">
      <dgm:prSet presAssocID="{F5BB0528-FF8B-4945-BDBD-DA72AC90F3B3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2997E6-DEC6-40B8-A6A4-CA72F760017D}" type="presOf" srcId="{F5BB0528-FF8B-4945-BDBD-DA72AC90F3B3}" destId="{837683EB-9F42-4D84-99A9-1642A0655725}" srcOrd="0" destOrd="0" presId="urn:microsoft.com/office/officeart/2005/8/layout/vList3"/>
    <dgm:cxn modelId="{93E8F0B4-C3E5-4929-9FBD-F5524CF5AA6C}" type="presOf" srcId="{7CBE7473-2C51-46DC-AEF2-AA0D75E41476}" destId="{92770D90-320F-4ECB-8491-5ED88C26709F}" srcOrd="0" destOrd="0" presId="urn:microsoft.com/office/officeart/2005/8/layout/vList3"/>
    <dgm:cxn modelId="{2FA8389E-0C19-409B-A642-045F59F64B28}" srcId="{7CBE7473-2C51-46DC-AEF2-AA0D75E41476}" destId="{F5BB0528-FF8B-4945-BDBD-DA72AC90F3B3}" srcOrd="0" destOrd="0" parTransId="{611676B5-EB59-4FEB-A6DB-843BAFA19D10}" sibTransId="{56E50975-7545-4B80-A903-D4A4727B6435}"/>
    <dgm:cxn modelId="{6B0F0ED7-3D35-47ED-B6D9-FE259159AF78}" type="presParOf" srcId="{92770D90-320F-4ECB-8491-5ED88C26709F}" destId="{33D17B74-395D-41D6-AD5F-A7383D67BDF1}" srcOrd="0" destOrd="0" presId="urn:microsoft.com/office/officeart/2005/8/layout/vList3"/>
    <dgm:cxn modelId="{C7E2E428-A2BB-4F44-BC6F-637E5F8F9882}" type="presParOf" srcId="{33D17B74-395D-41D6-AD5F-A7383D67BDF1}" destId="{2B43DD67-5139-4011-8467-6F7D340B39DE}" srcOrd="0" destOrd="0" presId="urn:microsoft.com/office/officeart/2005/8/layout/vList3"/>
    <dgm:cxn modelId="{DED7E4AF-3C85-464A-A1FE-681AF9352D6A}" type="presParOf" srcId="{33D17B74-395D-41D6-AD5F-A7383D67BDF1}" destId="{837683EB-9F42-4D84-99A9-1642A065572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CBE7473-2C51-46DC-AEF2-AA0D75E4147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BB0528-FF8B-4945-BDBD-DA72AC90F3B3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0" i="0" dirty="0" smtClean="0"/>
            <a:t>Структура безвозмездных поступлений бюджета </a:t>
          </a:r>
          <a:br>
            <a:rPr lang="ru-RU" b="0" i="0" dirty="0" smtClean="0"/>
          </a:br>
          <a:r>
            <a:rPr lang="ru-RU" b="0" i="0" dirty="0" smtClean="0"/>
            <a:t>Байкаловского сельского поселения в 2023 году </a:t>
          </a:r>
          <a:endParaRPr lang="ru-RU" dirty="0"/>
        </a:p>
      </dgm:t>
    </dgm:pt>
    <dgm:pt modelId="{611676B5-EB59-4FEB-A6DB-843BAFA19D10}" type="parTrans" cxnId="{2FA8389E-0C19-409B-A642-045F59F64B28}">
      <dgm:prSet/>
      <dgm:spPr/>
      <dgm:t>
        <a:bodyPr/>
        <a:lstStyle/>
        <a:p>
          <a:endParaRPr lang="ru-RU"/>
        </a:p>
      </dgm:t>
    </dgm:pt>
    <dgm:pt modelId="{56E50975-7545-4B80-A903-D4A4727B6435}" type="sibTrans" cxnId="{2FA8389E-0C19-409B-A642-045F59F64B28}">
      <dgm:prSet/>
      <dgm:spPr/>
      <dgm:t>
        <a:bodyPr/>
        <a:lstStyle/>
        <a:p>
          <a:endParaRPr lang="ru-RU"/>
        </a:p>
      </dgm:t>
    </dgm:pt>
    <dgm:pt modelId="{92770D90-320F-4ECB-8491-5ED88C26709F}" type="pres">
      <dgm:prSet presAssocID="{7CBE7473-2C51-46DC-AEF2-AA0D75E4147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D17B74-395D-41D6-AD5F-A7383D67BDF1}" type="pres">
      <dgm:prSet presAssocID="{F5BB0528-FF8B-4945-BDBD-DA72AC90F3B3}" presName="composite" presStyleCnt="0"/>
      <dgm:spPr/>
    </dgm:pt>
    <dgm:pt modelId="{2B43DD67-5139-4011-8467-6F7D340B39DE}" type="pres">
      <dgm:prSet presAssocID="{F5BB0528-FF8B-4945-BDBD-DA72AC90F3B3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37683EB-9F42-4D84-99A9-1642A0655725}" type="pres">
      <dgm:prSet presAssocID="{F5BB0528-FF8B-4945-BDBD-DA72AC90F3B3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8E58CD-8B4D-4166-A7D1-C5E5AC497817}" type="presOf" srcId="{F5BB0528-FF8B-4945-BDBD-DA72AC90F3B3}" destId="{837683EB-9F42-4D84-99A9-1642A0655725}" srcOrd="0" destOrd="0" presId="urn:microsoft.com/office/officeart/2005/8/layout/vList3"/>
    <dgm:cxn modelId="{2FA8389E-0C19-409B-A642-045F59F64B28}" srcId="{7CBE7473-2C51-46DC-AEF2-AA0D75E41476}" destId="{F5BB0528-FF8B-4945-BDBD-DA72AC90F3B3}" srcOrd="0" destOrd="0" parTransId="{611676B5-EB59-4FEB-A6DB-843BAFA19D10}" sibTransId="{56E50975-7545-4B80-A903-D4A4727B6435}"/>
    <dgm:cxn modelId="{148967F1-3152-4441-8458-1D68968387AD}" type="presOf" srcId="{7CBE7473-2C51-46DC-AEF2-AA0D75E41476}" destId="{92770D90-320F-4ECB-8491-5ED88C26709F}" srcOrd="0" destOrd="0" presId="urn:microsoft.com/office/officeart/2005/8/layout/vList3"/>
    <dgm:cxn modelId="{3626C126-B96E-493C-8EFD-1FA55343CF03}" type="presParOf" srcId="{92770D90-320F-4ECB-8491-5ED88C26709F}" destId="{33D17B74-395D-41D6-AD5F-A7383D67BDF1}" srcOrd="0" destOrd="0" presId="urn:microsoft.com/office/officeart/2005/8/layout/vList3"/>
    <dgm:cxn modelId="{FAB1AC41-D9A8-4394-9412-DCDB82EEF262}" type="presParOf" srcId="{33D17B74-395D-41D6-AD5F-A7383D67BDF1}" destId="{2B43DD67-5139-4011-8467-6F7D340B39DE}" srcOrd="0" destOrd="0" presId="urn:microsoft.com/office/officeart/2005/8/layout/vList3"/>
    <dgm:cxn modelId="{DD19A30B-C51D-4B64-B702-92B3AB7770DF}" type="presParOf" srcId="{33D17B74-395D-41D6-AD5F-A7383D67BDF1}" destId="{837683EB-9F42-4D84-99A9-1642A065572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7079FE6-43E8-4EE9-ACF9-E4DACF562B30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08E4D3-F102-4D26-86B7-FE63835E230A}">
      <dgm:prSet custT="1"/>
      <dgm:spPr>
        <a:solidFill>
          <a:schemeClr val="accent5"/>
        </a:solidFill>
      </dgm:spPr>
      <dgm:t>
        <a:bodyPr/>
        <a:lstStyle/>
        <a:p>
          <a:pPr rtl="0"/>
          <a:endParaRPr lang="ru-RU" sz="800" b="1" i="0" dirty="0" smtClean="0"/>
        </a:p>
        <a:p>
          <a:pPr rtl="0"/>
          <a:endParaRPr lang="ru-RU" sz="800" b="1" i="0" dirty="0" smtClean="0"/>
        </a:p>
        <a:p>
          <a:pPr rtl="0"/>
          <a:endParaRPr lang="ru-RU" sz="800" b="1" i="0" dirty="0" smtClean="0"/>
        </a:p>
        <a:p>
          <a:pPr rtl="0"/>
          <a:endParaRPr lang="ru-RU" sz="800" b="1" i="0" dirty="0" smtClean="0"/>
        </a:p>
        <a:p>
          <a:pPr rtl="0"/>
          <a:r>
            <a:rPr lang="ru-RU" sz="1800" b="1" i="0" dirty="0" smtClean="0"/>
            <a:t>Налоговые и неналоговые доходы  бюджета  Байкаловского сельского поселения за 2022-2023 годы в расчете на 1жителя</a:t>
          </a:r>
          <a:br>
            <a:rPr lang="ru-RU" sz="1800" b="1" i="0" dirty="0" smtClean="0"/>
          </a:br>
          <a:r>
            <a:rPr lang="ru-RU" sz="1800" b="1" i="0" u="sng" dirty="0" smtClean="0"/>
            <a:t/>
          </a:r>
          <a:br>
            <a:rPr lang="ru-RU" sz="1800" b="1" i="0" u="sng" dirty="0" smtClean="0"/>
          </a:br>
          <a:r>
            <a:rPr lang="ru-RU" sz="800" b="1" i="0" dirty="0" smtClean="0"/>
            <a:t/>
          </a:r>
          <a:br>
            <a:rPr lang="ru-RU" sz="800" b="1" i="0" dirty="0" smtClean="0"/>
          </a:br>
          <a:r>
            <a:rPr lang="ru-RU" sz="800" b="1" i="0" dirty="0" smtClean="0"/>
            <a:t/>
          </a:r>
          <a:br>
            <a:rPr lang="ru-RU" sz="800" b="1" i="0" dirty="0" smtClean="0"/>
          </a:br>
          <a:r>
            <a:rPr lang="ru-RU" sz="800" b="1" i="0" dirty="0" smtClean="0"/>
            <a:t>								</a:t>
          </a:r>
          <a:br>
            <a:rPr lang="ru-RU" sz="800" b="1" i="0" dirty="0" smtClean="0"/>
          </a:br>
          <a:endParaRPr lang="ru-RU" sz="800" dirty="0"/>
        </a:p>
      </dgm:t>
    </dgm:pt>
    <dgm:pt modelId="{4E0DA351-8AC9-4098-A93E-F374A6D2EB1C}" type="parTrans" cxnId="{B9CB0E89-6A3A-49B1-8391-27BAF4D364AE}">
      <dgm:prSet/>
      <dgm:spPr/>
      <dgm:t>
        <a:bodyPr/>
        <a:lstStyle/>
        <a:p>
          <a:endParaRPr lang="ru-RU"/>
        </a:p>
      </dgm:t>
    </dgm:pt>
    <dgm:pt modelId="{C41C038F-5E7D-436A-8E9D-5AC3AAC30CE4}" type="sibTrans" cxnId="{B9CB0E89-6A3A-49B1-8391-27BAF4D364AE}">
      <dgm:prSet/>
      <dgm:spPr/>
      <dgm:t>
        <a:bodyPr/>
        <a:lstStyle/>
        <a:p>
          <a:endParaRPr lang="ru-RU"/>
        </a:p>
      </dgm:t>
    </dgm:pt>
    <dgm:pt modelId="{F171BDD9-0812-48F7-B7A1-957ED78057CE}" type="pres">
      <dgm:prSet presAssocID="{C7079FE6-43E8-4EE9-ACF9-E4DACF562B3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AA701D-A606-4737-8827-EE3C2D03E11A}" type="pres">
      <dgm:prSet presAssocID="{E408E4D3-F102-4D26-86B7-FE63835E230A}" presName="composite" presStyleCnt="0"/>
      <dgm:spPr/>
    </dgm:pt>
    <dgm:pt modelId="{F5E83022-8368-480D-AEB4-8B35EAB8057D}" type="pres">
      <dgm:prSet presAssocID="{E408E4D3-F102-4D26-86B7-FE63835E230A}" presName="imgShp" presStyleLbl="fgImgPlace1" presStyleIdx="0" presStyleCnt="1" custLinFactNeighborX="-29371" custLinFactNeighborY="-49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D520459-0754-4BE7-B7CB-F860C5746DDC}" type="pres">
      <dgm:prSet presAssocID="{E408E4D3-F102-4D26-86B7-FE63835E230A}" presName="txShp" presStyleLbl="node1" presStyleIdx="0" presStyleCnt="1" custScaleX="1256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CB0E89-6A3A-49B1-8391-27BAF4D364AE}" srcId="{C7079FE6-43E8-4EE9-ACF9-E4DACF562B30}" destId="{E408E4D3-F102-4D26-86B7-FE63835E230A}" srcOrd="0" destOrd="0" parTransId="{4E0DA351-8AC9-4098-A93E-F374A6D2EB1C}" sibTransId="{C41C038F-5E7D-436A-8E9D-5AC3AAC30CE4}"/>
    <dgm:cxn modelId="{2597C90C-EF09-4A13-A8E8-B51F510F548B}" type="presOf" srcId="{C7079FE6-43E8-4EE9-ACF9-E4DACF562B30}" destId="{F171BDD9-0812-48F7-B7A1-957ED78057CE}" srcOrd="0" destOrd="0" presId="urn:microsoft.com/office/officeart/2005/8/layout/vList3"/>
    <dgm:cxn modelId="{A97C1DD0-E17D-4EBA-841B-B437B0A26D4B}" type="presOf" srcId="{E408E4D3-F102-4D26-86B7-FE63835E230A}" destId="{2D520459-0754-4BE7-B7CB-F860C5746DDC}" srcOrd="0" destOrd="0" presId="urn:microsoft.com/office/officeart/2005/8/layout/vList3"/>
    <dgm:cxn modelId="{B105AD18-B3F1-49A5-B386-F06DCDE0DF4C}" type="presParOf" srcId="{F171BDD9-0812-48F7-B7A1-957ED78057CE}" destId="{2BAA701D-A606-4737-8827-EE3C2D03E11A}" srcOrd="0" destOrd="0" presId="urn:microsoft.com/office/officeart/2005/8/layout/vList3"/>
    <dgm:cxn modelId="{EC761C6D-EC51-463F-9E4B-58A5DB69B837}" type="presParOf" srcId="{2BAA701D-A606-4737-8827-EE3C2D03E11A}" destId="{F5E83022-8368-480D-AEB4-8B35EAB8057D}" srcOrd="0" destOrd="0" presId="urn:microsoft.com/office/officeart/2005/8/layout/vList3"/>
    <dgm:cxn modelId="{47F23034-9276-4F0A-9F8A-1530032102FD}" type="presParOf" srcId="{2BAA701D-A606-4737-8827-EE3C2D03E11A}" destId="{2D520459-0754-4BE7-B7CB-F860C5746DD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F21D6B9-F28C-4B09-BA32-1F1F26752F4A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FC8672-4E82-41E3-929C-D57E4E289CDE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dirty="0" smtClean="0"/>
            <a:t>Расходы бюджета  Байкаловского сельского поселения в 2023 году, (тыс.руб.)</a:t>
          </a:r>
          <a:endParaRPr lang="ru-RU" dirty="0"/>
        </a:p>
      </dgm:t>
    </dgm:pt>
    <dgm:pt modelId="{12337E29-7E7F-4360-B82F-A2246F2EF759}" type="parTrans" cxnId="{53F492FD-0783-4503-82B9-4796310F6D76}">
      <dgm:prSet/>
      <dgm:spPr/>
      <dgm:t>
        <a:bodyPr/>
        <a:lstStyle/>
        <a:p>
          <a:endParaRPr lang="ru-RU"/>
        </a:p>
      </dgm:t>
    </dgm:pt>
    <dgm:pt modelId="{FF9EF21B-FB06-4573-8AD1-8901FCABF3F7}" type="sibTrans" cxnId="{53F492FD-0783-4503-82B9-4796310F6D76}">
      <dgm:prSet/>
      <dgm:spPr/>
      <dgm:t>
        <a:bodyPr/>
        <a:lstStyle/>
        <a:p>
          <a:endParaRPr lang="ru-RU"/>
        </a:p>
      </dgm:t>
    </dgm:pt>
    <dgm:pt modelId="{060F9820-2AB9-4ADB-9C89-8A6ECFD33059}" type="pres">
      <dgm:prSet presAssocID="{5F21D6B9-F28C-4B09-BA32-1F1F26752F4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986A20-CB46-4F9D-9F94-0A59D5FE6DF1}" type="pres">
      <dgm:prSet presAssocID="{0CFC8672-4E82-41E3-929C-D57E4E289CDE}" presName="composite" presStyleCnt="0"/>
      <dgm:spPr/>
    </dgm:pt>
    <dgm:pt modelId="{F9995508-BA8D-437B-BD24-F416184F2FD4}" type="pres">
      <dgm:prSet presAssocID="{0CFC8672-4E82-41E3-929C-D57E4E289CDE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4344C67-0C05-4233-90DB-66F395A02FB5}" type="pres">
      <dgm:prSet presAssocID="{0CFC8672-4E82-41E3-929C-D57E4E289CD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3F492FD-0783-4503-82B9-4796310F6D76}" srcId="{5F21D6B9-F28C-4B09-BA32-1F1F26752F4A}" destId="{0CFC8672-4E82-41E3-929C-D57E4E289CDE}" srcOrd="0" destOrd="0" parTransId="{12337E29-7E7F-4360-B82F-A2246F2EF759}" sibTransId="{FF9EF21B-FB06-4573-8AD1-8901FCABF3F7}"/>
    <dgm:cxn modelId="{B9AA02CD-4F85-4050-BCC6-94D481D88A55}" type="presOf" srcId="{0CFC8672-4E82-41E3-929C-D57E4E289CDE}" destId="{C4344C67-0C05-4233-90DB-66F395A02FB5}" srcOrd="0" destOrd="0" presId="urn:microsoft.com/office/officeart/2005/8/layout/vList3"/>
    <dgm:cxn modelId="{397A7FDF-0B43-4EB6-BC02-CB00C474377E}" type="presOf" srcId="{5F21D6B9-F28C-4B09-BA32-1F1F26752F4A}" destId="{060F9820-2AB9-4ADB-9C89-8A6ECFD33059}" srcOrd="0" destOrd="0" presId="urn:microsoft.com/office/officeart/2005/8/layout/vList3"/>
    <dgm:cxn modelId="{DD423A58-8C7A-46B6-80F6-493AE450CA6E}" type="presParOf" srcId="{060F9820-2AB9-4ADB-9C89-8A6ECFD33059}" destId="{99986A20-CB46-4F9D-9F94-0A59D5FE6DF1}" srcOrd="0" destOrd="0" presId="urn:microsoft.com/office/officeart/2005/8/layout/vList3"/>
    <dgm:cxn modelId="{03ABB802-C374-4766-9085-3F0F50286F67}" type="presParOf" srcId="{99986A20-CB46-4F9D-9F94-0A59D5FE6DF1}" destId="{F9995508-BA8D-437B-BD24-F416184F2FD4}" srcOrd="0" destOrd="0" presId="urn:microsoft.com/office/officeart/2005/8/layout/vList3"/>
    <dgm:cxn modelId="{110C9869-3186-4CF9-A279-6982C16C8433}" type="presParOf" srcId="{99986A20-CB46-4F9D-9F94-0A59D5FE6DF1}" destId="{C4344C67-0C05-4233-90DB-66F395A02FB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F1F02AC-9EF4-4C21-82BD-E6233E561C5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BD61316-1610-4975-BCA8-9D0382139246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dirty="0" smtClean="0"/>
            <a:t>Расходы бюджета  Байкаловского сельского поселения в 2023 году</a:t>
          </a:r>
          <a:endParaRPr lang="ru-RU" dirty="0"/>
        </a:p>
      </dgm:t>
    </dgm:pt>
    <dgm:pt modelId="{8059FFFC-A982-430A-9018-36AF16F5EF21}" type="parTrans" cxnId="{59A73B48-109D-4F9C-8265-BA732A84D117}">
      <dgm:prSet/>
      <dgm:spPr/>
      <dgm:t>
        <a:bodyPr/>
        <a:lstStyle/>
        <a:p>
          <a:endParaRPr lang="ru-RU"/>
        </a:p>
      </dgm:t>
    </dgm:pt>
    <dgm:pt modelId="{6504932D-0727-44E9-B6A7-D137512DD2DC}" type="sibTrans" cxnId="{59A73B48-109D-4F9C-8265-BA732A84D117}">
      <dgm:prSet/>
      <dgm:spPr/>
      <dgm:t>
        <a:bodyPr/>
        <a:lstStyle/>
        <a:p>
          <a:endParaRPr lang="ru-RU"/>
        </a:p>
      </dgm:t>
    </dgm:pt>
    <dgm:pt modelId="{8032D41F-5FFD-4A53-88D3-2C34F9A45ADD}" type="pres">
      <dgm:prSet presAssocID="{CF1F02AC-9EF4-4C21-82BD-E6233E561C5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61EBB3-E04E-4E6B-A1C0-21AE62390399}" type="pres">
      <dgm:prSet presAssocID="{6BD61316-1610-4975-BCA8-9D0382139246}" presName="composite" presStyleCnt="0"/>
      <dgm:spPr/>
    </dgm:pt>
    <dgm:pt modelId="{DDF5C6A5-B417-467B-A6AB-E649D930421E}" type="pres">
      <dgm:prSet presAssocID="{6BD61316-1610-4975-BCA8-9D0382139246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FC0981C-48F5-4FD2-A061-8781069C48ED}" type="pres">
      <dgm:prSet presAssocID="{6BD61316-1610-4975-BCA8-9D0382139246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AA4D7F-C716-41CA-ABA2-1163A5789719}" type="presOf" srcId="{CF1F02AC-9EF4-4C21-82BD-E6233E561C56}" destId="{8032D41F-5FFD-4A53-88D3-2C34F9A45ADD}" srcOrd="0" destOrd="0" presId="urn:microsoft.com/office/officeart/2005/8/layout/vList3"/>
    <dgm:cxn modelId="{59A73B48-109D-4F9C-8265-BA732A84D117}" srcId="{CF1F02AC-9EF4-4C21-82BD-E6233E561C56}" destId="{6BD61316-1610-4975-BCA8-9D0382139246}" srcOrd="0" destOrd="0" parTransId="{8059FFFC-A982-430A-9018-36AF16F5EF21}" sibTransId="{6504932D-0727-44E9-B6A7-D137512DD2DC}"/>
    <dgm:cxn modelId="{CBD9463C-92CF-4C0B-8329-8BD187EBC9AB}" type="presOf" srcId="{6BD61316-1610-4975-BCA8-9D0382139246}" destId="{6FC0981C-48F5-4FD2-A061-8781069C48ED}" srcOrd="0" destOrd="0" presId="urn:microsoft.com/office/officeart/2005/8/layout/vList3"/>
    <dgm:cxn modelId="{41C11735-F5E3-4450-B034-C4B31878C30F}" type="presParOf" srcId="{8032D41F-5FFD-4A53-88D3-2C34F9A45ADD}" destId="{3561EBB3-E04E-4E6B-A1C0-21AE62390399}" srcOrd="0" destOrd="0" presId="urn:microsoft.com/office/officeart/2005/8/layout/vList3"/>
    <dgm:cxn modelId="{88BDFCF3-F4CC-4617-8A11-1E75FED0537E}" type="presParOf" srcId="{3561EBB3-E04E-4E6B-A1C0-21AE62390399}" destId="{DDF5C6A5-B417-467B-A6AB-E649D930421E}" srcOrd="0" destOrd="0" presId="urn:microsoft.com/office/officeart/2005/8/layout/vList3"/>
    <dgm:cxn modelId="{67DD6D3C-9202-4253-8305-8EF0EC8770C8}" type="presParOf" srcId="{3561EBB3-E04E-4E6B-A1C0-21AE62390399}" destId="{6FC0981C-48F5-4FD2-A061-8781069C48E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8A36C4-3A69-4DDB-9602-1EE261349002}">
      <dsp:nvSpPr>
        <dsp:cNvPr id="0" name=""/>
        <dsp:cNvSpPr/>
      </dsp:nvSpPr>
      <dsp:spPr>
        <a:xfrm rot="10800000">
          <a:off x="1516311" y="0"/>
          <a:ext cx="4903634" cy="1124744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981" tIns="64770" rIns="120904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0" kern="1200" dirty="0" smtClean="0"/>
            <a:t>Информация по основным показателям социально-экономического развития  Байкаловского сельского поселения  за 2023 год</a:t>
          </a:r>
          <a:endParaRPr lang="ru-RU" sz="1700" kern="1200" dirty="0"/>
        </a:p>
      </dsp:txBody>
      <dsp:txXfrm rot="10800000">
        <a:off x="1797497" y="0"/>
        <a:ext cx="4622448" cy="1124744"/>
      </dsp:txXfrm>
    </dsp:sp>
    <dsp:sp modelId="{F0A663FD-7FC3-4A44-B8D0-98EBB8788416}">
      <dsp:nvSpPr>
        <dsp:cNvPr id="0" name=""/>
        <dsp:cNvSpPr/>
      </dsp:nvSpPr>
      <dsp:spPr>
        <a:xfrm>
          <a:off x="953939" y="0"/>
          <a:ext cx="1124744" cy="112474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07A627-0A73-4241-B880-A29C201EC795}">
      <dsp:nvSpPr>
        <dsp:cNvPr id="0" name=""/>
        <dsp:cNvSpPr/>
      </dsp:nvSpPr>
      <dsp:spPr>
        <a:xfrm rot="10800000">
          <a:off x="1324871" y="0"/>
          <a:ext cx="4330819" cy="936104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96" tIns="72390" rIns="135128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i="0" kern="1200" dirty="0" smtClean="0"/>
            <a:t>Основные параметры бюджета  Байкаловского сельского поселения</a:t>
          </a:r>
          <a:endParaRPr lang="ru-RU" sz="1900" kern="1200" dirty="0"/>
        </a:p>
      </dsp:txBody>
      <dsp:txXfrm rot="10800000">
        <a:off x="1558897" y="0"/>
        <a:ext cx="4096793" cy="936104"/>
      </dsp:txXfrm>
    </dsp:sp>
    <dsp:sp modelId="{DECC9FEF-88A4-42EA-BF80-6715B3B54C42}">
      <dsp:nvSpPr>
        <dsp:cNvPr id="0" name=""/>
        <dsp:cNvSpPr/>
      </dsp:nvSpPr>
      <dsp:spPr>
        <a:xfrm>
          <a:off x="856819" y="0"/>
          <a:ext cx="936104" cy="93610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982DD8-5172-4514-A42D-38D1F9F371BD}">
      <dsp:nvSpPr>
        <dsp:cNvPr id="0" name=""/>
        <dsp:cNvSpPr/>
      </dsp:nvSpPr>
      <dsp:spPr>
        <a:xfrm rot="10800000">
          <a:off x="1403975" y="0"/>
          <a:ext cx="4644876" cy="936104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96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/>
            <a:t>Доходы бюджета Байкаловского сельского поселения</a:t>
          </a:r>
          <a:endParaRPr lang="ru-RU" sz="2000" kern="1200" dirty="0"/>
        </a:p>
      </dsp:txBody>
      <dsp:txXfrm rot="10800000">
        <a:off x="1638001" y="0"/>
        <a:ext cx="4410850" cy="936104"/>
      </dsp:txXfrm>
    </dsp:sp>
    <dsp:sp modelId="{DF8A7ABE-78DB-4EB5-AF61-5AB908EDF567}">
      <dsp:nvSpPr>
        <dsp:cNvPr id="0" name=""/>
        <dsp:cNvSpPr/>
      </dsp:nvSpPr>
      <dsp:spPr>
        <a:xfrm>
          <a:off x="935923" y="0"/>
          <a:ext cx="936104" cy="93610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7683EB-9F42-4D84-99A9-1642A0655725}">
      <dsp:nvSpPr>
        <dsp:cNvPr id="0" name=""/>
        <dsp:cNvSpPr/>
      </dsp:nvSpPr>
      <dsp:spPr>
        <a:xfrm rot="10800000">
          <a:off x="1452246" y="0"/>
          <a:ext cx="4765045" cy="1008111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49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/>
            <a:t>Структура налоговых доходов бюджета </a:t>
          </a:r>
          <a:br>
            <a:rPr lang="ru-RU" sz="1800" b="0" i="0" kern="1200" dirty="0" smtClean="0"/>
          </a:br>
          <a:r>
            <a:rPr lang="ru-RU" sz="1800" b="0" i="0" kern="1200" dirty="0" smtClean="0"/>
            <a:t>Байкаловского сельского поселения в 2023 году </a:t>
          </a:r>
          <a:endParaRPr lang="ru-RU" sz="1800" kern="1200" dirty="0"/>
        </a:p>
      </dsp:txBody>
      <dsp:txXfrm rot="10800000">
        <a:off x="1704274" y="0"/>
        <a:ext cx="4513017" cy="1008111"/>
      </dsp:txXfrm>
    </dsp:sp>
    <dsp:sp modelId="{2B43DD67-5139-4011-8467-6F7D340B39DE}">
      <dsp:nvSpPr>
        <dsp:cNvPr id="0" name=""/>
        <dsp:cNvSpPr/>
      </dsp:nvSpPr>
      <dsp:spPr>
        <a:xfrm>
          <a:off x="948190" y="0"/>
          <a:ext cx="1008111" cy="1008111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7683EB-9F42-4D84-99A9-1642A0655725}">
      <dsp:nvSpPr>
        <dsp:cNvPr id="0" name=""/>
        <dsp:cNvSpPr/>
      </dsp:nvSpPr>
      <dsp:spPr>
        <a:xfrm rot="10800000">
          <a:off x="1452246" y="0"/>
          <a:ext cx="4765045" cy="1008111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49" tIns="64770" rIns="120904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i="0" kern="1200" dirty="0" smtClean="0"/>
            <a:t>Структура неналоговых доходов бюджета </a:t>
          </a:r>
          <a:br>
            <a:rPr lang="ru-RU" sz="1700" b="0" i="0" kern="1200" dirty="0" smtClean="0"/>
          </a:br>
          <a:r>
            <a:rPr lang="ru-RU" sz="1700" b="0" i="0" kern="1200" dirty="0" smtClean="0"/>
            <a:t>Байкаловского сельского поселения в 2023 году </a:t>
          </a:r>
          <a:endParaRPr lang="ru-RU" sz="1700" kern="1200" dirty="0"/>
        </a:p>
      </dsp:txBody>
      <dsp:txXfrm rot="10800000">
        <a:off x="1704274" y="0"/>
        <a:ext cx="4513017" cy="1008111"/>
      </dsp:txXfrm>
    </dsp:sp>
    <dsp:sp modelId="{2B43DD67-5139-4011-8467-6F7D340B39DE}">
      <dsp:nvSpPr>
        <dsp:cNvPr id="0" name=""/>
        <dsp:cNvSpPr/>
      </dsp:nvSpPr>
      <dsp:spPr>
        <a:xfrm>
          <a:off x="948190" y="0"/>
          <a:ext cx="1008111" cy="1008111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7683EB-9F42-4D84-99A9-1642A0655725}">
      <dsp:nvSpPr>
        <dsp:cNvPr id="0" name=""/>
        <dsp:cNvSpPr/>
      </dsp:nvSpPr>
      <dsp:spPr>
        <a:xfrm rot="10800000">
          <a:off x="1414633" y="0"/>
          <a:ext cx="4758656" cy="864095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42" tIns="57150" rIns="10668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i="0" kern="1200" dirty="0" smtClean="0"/>
            <a:t>Структура безвозмездных поступлений бюджета </a:t>
          </a:r>
          <a:br>
            <a:rPr lang="ru-RU" sz="1500" b="0" i="0" kern="1200" dirty="0" smtClean="0"/>
          </a:br>
          <a:r>
            <a:rPr lang="ru-RU" sz="1500" b="0" i="0" kern="1200" dirty="0" smtClean="0"/>
            <a:t>Байкаловского сельского поселения в 2023 году </a:t>
          </a:r>
          <a:endParaRPr lang="ru-RU" sz="1500" kern="1200" dirty="0"/>
        </a:p>
      </dsp:txBody>
      <dsp:txXfrm rot="10800000">
        <a:off x="1630657" y="0"/>
        <a:ext cx="4542632" cy="864095"/>
      </dsp:txXfrm>
    </dsp:sp>
    <dsp:sp modelId="{2B43DD67-5139-4011-8467-6F7D340B39DE}">
      <dsp:nvSpPr>
        <dsp:cNvPr id="0" name=""/>
        <dsp:cNvSpPr/>
      </dsp:nvSpPr>
      <dsp:spPr>
        <a:xfrm>
          <a:off x="982585" y="0"/>
          <a:ext cx="864095" cy="864095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520459-0754-4BE7-B7CB-F860C5746DDC}">
      <dsp:nvSpPr>
        <dsp:cNvPr id="0" name=""/>
        <dsp:cNvSpPr/>
      </dsp:nvSpPr>
      <dsp:spPr>
        <a:xfrm rot="10800000">
          <a:off x="657122" y="808"/>
          <a:ext cx="5112562" cy="1654566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9618" tIns="30480" rIns="56896" bIns="3048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b="1" i="0" kern="1200" dirty="0" smtClean="0"/>
        </a:p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b="1" i="0" kern="1200" dirty="0" smtClean="0"/>
        </a:p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b="1" i="0" kern="1200" dirty="0" smtClean="0"/>
        </a:p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b="1" i="0" kern="1200" dirty="0" smtClean="0"/>
        </a:p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/>
            <a:t>Налоговые и неналоговые доходы  бюджета  Байкаловского сельского поселения за 2022-2023 годы в расчете на 1жителя</a:t>
          </a:r>
          <a:br>
            <a:rPr lang="ru-RU" sz="1800" b="1" i="0" kern="1200" dirty="0" smtClean="0"/>
          </a:br>
          <a:r>
            <a:rPr lang="ru-RU" sz="1800" b="1" i="0" u="sng" kern="1200" dirty="0" smtClean="0"/>
            <a:t/>
          </a:r>
          <a:br>
            <a:rPr lang="ru-RU" sz="1800" b="1" i="0" u="sng" kern="1200" dirty="0" smtClean="0"/>
          </a:br>
          <a:r>
            <a:rPr lang="ru-RU" sz="800" b="1" i="0" kern="1200" dirty="0" smtClean="0"/>
            <a:t/>
          </a:r>
          <a:br>
            <a:rPr lang="ru-RU" sz="800" b="1" i="0" kern="1200" dirty="0" smtClean="0"/>
          </a:br>
          <a:r>
            <a:rPr lang="ru-RU" sz="800" b="1" i="0" kern="1200" dirty="0" smtClean="0"/>
            <a:t/>
          </a:r>
          <a:br>
            <a:rPr lang="ru-RU" sz="800" b="1" i="0" kern="1200" dirty="0" smtClean="0"/>
          </a:br>
          <a:r>
            <a:rPr lang="ru-RU" sz="800" b="1" i="0" kern="1200" dirty="0" smtClean="0"/>
            <a:t>								</a:t>
          </a:r>
          <a:br>
            <a:rPr lang="ru-RU" sz="800" b="1" i="0" kern="1200" dirty="0" smtClean="0"/>
          </a:br>
          <a:endParaRPr lang="ru-RU" sz="800" kern="1200" dirty="0"/>
        </a:p>
      </dsp:txBody>
      <dsp:txXfrm rot="10800000">
        <a:off x="1070763" y="808"/>
        <a:ext cx="4698921" cy="1654566"/>
      </dsp:txXfrm>
    </dsp:sp>
    <dsp:sp modelId="{F5E83022-8368-480D-AEB4-8B35EAB8057D}">
      <dsp:nvSpPr>
        <dsp:cNvPr id="0" name=""/>
        <dsp:cNvSpPr/>
      </dsp:nvSpPr>
      <dsp:spPr>
        <a:xfrm>
          <a:off x="0" y="0"/>
          <a:ext cx="1654566" cy="165456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344C67-0C05-4233-90DB-66F395A02FB5}">
      <dsp:nvSpPr>
        <dsp:cNvPr id="0" name=""/>
        <dsp:cNvSpPr/>
      </dsp:nvSpPr>
      <dsp:spPr>
        <a:xfrm rot="10800000">
          <a:off x="1442467" y="0"/>
          <a:ext cx="4644876" cy="1090070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691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/>
            <a:t>Расходы бюджета  Байкаловского сельского поселения в 2023 году, (тыс.руб.)</a:t>
          </a:r>
          <a:endParaRPr lang="ru-RU" sz="2000" kern="1200" dirty="0"/>
        </a:p>
      </dsp:txBody>
      <dsp:txXfrm rot="10800000">
        <a:off x="1714984" y="0"/>
        <a:ext cx="4372359" cy="1090070"/>
      </dsp:txXfrm>
    </dsp:sp>
    <dsp:sp modelId="{F9995508-BA8D-437B-BD24-F416184F2FD4}">
      <dsp:nvSpPr>
        <dsp:cNvPr id="0" name=""/>
        <dsp:cNvSpPr/>
      </dsp:nvSpPr>
      <dsp:spPr>
        <a:xfrm>
          <a:off x="897432" y="0"/>
          <a:ext cx="1090070" cy="109007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7AD135-61A8-432D-8B24-3C2120CC9534}" type="datetimeFigureOut">
              <a:rPr lang="ru-RU" smtClean="0"/>
              <a:t>07.10.2024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5ED874-F9F2-4AB4-8E16-AFB14782C45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8308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659" cy="49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>
            <a:lvl1pPr defTabSz="914639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2"/>
            <a:ext cx="2945659" cy="49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>
            <a:lvl1pPr algn="r" defTabSz="914639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352"/>
            <a:ext cx="5438140" cy="4466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7533"/>
            <a:ext cx="2945659" cy="49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10" rIns="91418" bIns="45710" numCol="1" anchor="b" anchorCtr="0" compatLnSpc="1">
            <a:prstTxWarp prst="textNoShape">
              <a:avLst/>
            </a:prstTxWarp>
          </a:bodyPr>
          <a:lstStyle>
            <a:lvl1pPr defTabSz="914639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427533"/>
            <a:ext cx="2945659" cy="49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10" rIns="91418" bIns="45710" numCol="1" anchor="b" anchorCtr="0" compatLnSpc="1">
            <a:prstTxWarp prst="textNoShape">
              <a:avLst/>
            </a:prstTxWarp>
          </a:bodyPr>
          <a:lstStyle>
            <a:lvl1pPr algn="r" defTabSz="914639">
              <a:defRPr sz="1200"/>
            </a:lvl1pPr>
          </a:lstStyle>
          <a:p>
            <a:pPr>
              <a:defRPr/>
            </a:pPr>
            <a:fld id="{1808478E-BCDD-4AA2-AC4E-E85466C0AD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63941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EB547F-B2D0-48D8-8328-197B316A2F9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1FE8F4-0074-4984-A0E6-3011B46EB6E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A474FA-3A29-4E36-BE36-5F78A012950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EE77E8-42C1-4868-9D35-58ED9832E5D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A47AC4-34F6-4D55-B505-7973279F345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6F99A9-EC37-41B2-9EE1-06D914D6E2E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F198D9-39E8-4737-845E-573A7E31A3D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39F9AC-9047-4D43-A02C-E634FF6BB11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D6F508-BF3C-41B3-B59D-42B9E51D374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3C5A28-63E4-4E28-9FFE-D8E793249CA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D3FEEE-898D-4176-BB6B-7E58B3CE1A6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F346A888-A7E6-4601-9D6E-6D7D88353A8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14" r:id="rId1"/>
    <p:sldLayoutId id="2147485215" r:id="rId2"/>
    <p:sldLayoutId id="2147485216" r:id="rId3"/>
    <p:sldLayoutId id="2147485217" r:id="rId4"/>
    <p:sldLayoutId id="2147485218" r:id="rId5"/>
    <p:sldLayoutId id="2147485219" r:id="rId6"/>
    <p:sldLayoutId id="2147485220" r:id="rId7"/>
    <p:sldLayoutId id="2147485221" r:id="rId8"/>
    <p:sldLayoutId id="2147485222" r:id="rId9"/>
    <p:sldLayoutId id="2147485223" r:id="rId10"/>
    <p:sldLayoutId id="2147485224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diagramLayout" Target="../diagrams/layout6.xml"/><Relationship Id="rId7" Type="http://schemas.openxmlformats.org/officeDocument/2006/relationships/image" Target="../media/image2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diagramLayout" Target="../diagrams/layout7.xml"/><Relationship Id="rId7" Type="http://schemas.openxmlformats.org/officeDocument/2006/relationships/image" Target="../media/image2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8.xml"/><Relationship Id="rId7" Type="http://schemas.openxmlformats.org/officeDocument/2006/relationships/chart" Target="../charts/chart5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2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Layout" Target="../diagrams/layout10.xml"/><Relationship Id="rId7" Type="http://schemas.openxmlformats.org/officeDocument/2006/relationships/chart" Target="../charts/chart6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Layout" Target="../diagrams/layout11.xml"/><Relationship Id="rId7" Type="http://schemas.openxmlformats.org/officeDocument/2006/relationships/chart" Target="../charts/chart7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diagramLayout" Target="../diagrams/layout12.xml"/><Relationship Id="rId7" Type="http://schemas.openxmlformats.org/officeDocument/2006/relationships/image" Target="../media/image22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Relationship Id="rId9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diagramLayout" Target="../diagrams/layout13.xml"/><Relationship Id="rId7" Type="http://schemas.openxmlformats.org/officeDocument/2006/relationships/image" Target="../media/image22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Relationship Id="rId9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22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22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22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diagramLayout" Target="../diagrams/layout17.xml"/><Relationship Id="rId7" Type="http://schemas.openxmlformats.org/officeDocument/2006/relationships/image" Target="../media/image22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Relationship Id="rId9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diagramLayout" Target="../diagrams/layout18.xml"/><Relationship Id="rId7" Type="http://schemas.openxmlformats.org/officeDocument/2006/relationships/image" Target="../media/image22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10" Type="http://schemas.openxmlformats.org/officeDocument/2006/relationships/image" Target="../media/image43.jpeg"/><Relationship Id="rId4" Type="http://schemas.openxmlformats.org/officeDocument/2006/relationships/diagramQuickStyle" Target="../diagrams/quickStyle18.xml"/><Relationship Id="rId9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diagramLayout" Target="../diagrams/layout20.xml"/><Relationship Id="rId7" Type="http://schemas.openxmlformats.org/officeDocument/2006/relationships/image" Target="../media/image22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Relationship Id="rId9" Type="http://schemas.openxmlformats.org/officeDocument/2006/relationships/image" Target="../media/image4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7" Type="http://schemas.openxmlformats.org/officeDocument/2006/relationships/image" Target="../media/image22.pn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7" Type="http://schemas.openxmlformats.org/officeDocument/2006/relationships/image" Target="../media/image22.pn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diagramLayout" Target="../diagrams/layout23.xml"/><Relationship Id="rId7" Type="http://schemas.openxmlformats.org/officeDocument/2006/relationships/image" Target="../media/image22.pn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7" Type="http://schemas.openxmlformats.org/officeDocument/2006/relationships/image" Target="../media/image22.png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7" Type="http://schemas.openxmlformats.org/officeDocument/2006/relationships/image" Target="../media/image22.pn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7" Type="http://schemas.openxmlformats.org/officeDocument/2006/relationships/image" Target="../media/image22.png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Layout" Target="../diagrams/layout4.xml"/><Relationship Id="rId7" Type="http://schemas.openxmlformats.org/officeDocument/2006/relationships/image" Target="../media/image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diagramLayout" Target="../diagrams/layout5.xml"/><Relationship Id="rId7" Type="http://schemas.openxmlformats.org/officeDocument/2006/relationships/image" Target="../media/image2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9075" y="4725145"/>
            <a:ext cx="3459557" cy="191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5005"/>
            <a:ext cx="909021" cy="152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188640"/>
            <a:ext cx="5184576" cy="4396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4008" lvl="0" algn="ctr" fontAlgn="auto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defRPr/>
            </a:pPr>
            <a:r>
              <a:rPr lang="ru-RU" sz="3300" b="1" i="1" dirty="0" smtClean="0">
                <a:solidFill>
                  <a:srgbClr val="669900"/>
                </a:solidFill>
                <a:latin typeface="Arial Narrow" pitchFamily="34" charset="0"/>
              </a:rPr>
              <a:t>Бюджет </a:t>
            </a:r>
            <a:r>
              <a:rPr lang="ru-RU" sz="3300" b="1" i="1" dirty="0">
                <a:solidFill>
                  <a:srgbClr val="669900"/>
                </a:solidFill>
                <a:latin typeface="Arial Narrow" pitchFamily="34" charset="0"/>
              </a:rPr>
              <a:t>для граждан</a:t>
            </a:r>
          </a:p>
          <a:p>
            <a:pPr marR="64008" lvl="0" algn="ctr" fontAlgn="auto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defRPr/>
            </a:pPr>
            <a:r>
              <a:rPr lang="ru-RU" sz="2400" b="1" i="1" dirty="0" smtClean="0">
                <a:solidFill>
                  <a:srgbClr val="669900"/>
                </a:solidFill>
                <a:latin typeface="Arial Narrow" pitchFamily="34" charset="0"/>
              </a:rPr>
              <a:t>К решению Думы Байкаловского сельского поселения Байкаловского муниципального района Свердловской области №104 от </a:t>
            </a:r>
            <a:r>
              <a:rPr lang="ru-RU" sz="2400" b="1" i="1" smtClean="0">
                <a:solidFill>
                  <a:srgbClr val="669900"/>
                </a:solidFill>
                <a:latin typeface="Arial Narrow" pitchFamily="34" charset="0"/>
              </a:rPr>
              <a:t>30 мая 2024г. «Об </a:t>
            </a:r>
            <a:r>
              <a:rPr lang="ru-RU" sz="2400" b="1" i="1" dirty="0">
                <a:solidFill>
                  <a:srgbClr val="669900"/>
                </a:solidFill>
                <a:latin typeface="Arial Narrow" pitchFamily="34" charset="0"/>
              </a:rPr>
              <a:t>утверждении отчета об исполнении бюджета </a:t>
            </a:r>
            <a:r>
              <a:rPr lang="ru-RU" sz="2400" b="1" i="1" dirty="0" smtClean="0">
                <a:solidFill>
                  <a:srgbClr val="669900"/>
                </a:solidFill>
                <a:latin typeface="Arial Narrow" pitchFamily="34" charset="0"/>
              </a:rPr>
              <a:t>Байкаловского </a:t>
            </a:r>
            <a:r>
              <a:rPr lang="ru-RU" sz="2400" b="1" i="1" dirty="0">
                <a:solidFill>
                  <a:srgbClr val="669900"/>
                </a:solidFill>
                <a:latin typeface="Arial Narrow" pitchFamily="34" charset="0"/>
              </a:rPr>
              <a:t>сельского </a:t>
            </a:r>
            <a:r>
              <a:rPr lang="ru-RU" sz="2400" b="1" i="1" dirty="0" smtClean="0">
                <a:solidFill>
                  <a:srgbClr val="669900"/>
                </a:solidFill>
                <a:latin typeface="Arial Narrow" pitchFamily="34" charset="0"/>
              </a:rPr>
              <a:t>поселения Байкаловского муниципального района Свердловской области </a:t>
            </a:r>
            <a:r>
              <a:rPr lang="ru-RU" sz="2400" b="1" i="1" dirty="0">
                <a:solidFill>
                  <a:srgbClr val="669900"/>
                </a:solidFill>
                <a:latin typeface="Arial Narrow" pitchFamily="34" charset="0"/>
              </a:rPr>
              <a:t>за </a:t>
            </a:r>
          </a:p>
          <a:p>
            <a:pPr marR="64008" lvl="0" algn="ctr" fontAlgn="auto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defRPr/>
            </a:pPr>
            <a:r>
              <a:rPr lang="ru-RU" sz="2400" b="1" i="1" dirty="0" smtClean="0">
                <a:solidFill>
                  <a:srgbClr val="669900"/>
                </a:solidFill>
                <a:latin typeface="Arial Narrow" pitchFamily="34" charset="0"/>
              </a:rPr>
              <a:t>2023 год»</a:t>
            </a:r>
            <a:endParaRPr lang="ru-RU" sz="2400" b="1" i="1" dirty="0">
              <a:solidFill>
                <a:srgbClr val="669900"/>
              </a:solidFill>
              <a:latin typeface="Arial Narrow" pitchFamily="34" charset="0"/>
            </a:endParaRPr>
          </a:p>
        </p:txBody>
      </p:sp>
      <p:sp>
        <p:nvSpPr>
          <p:cNvPr id="4" name="AutoShape 6" descr="Герб Байкаловского рай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" name="AutoShape 12" descr="ГЕРБарий»: № 10 - Байкаловский муниципальный район: Общество ...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14" descr="ГЕРБарий»: № 10 - Байкаловский муниципальный район: Общество ...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AutoShape 16" descr="ГЕРБарий»: № 10 - Байкаловский муниципальный район: Общество ...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039" y="107485"/>
            <a:ext cx="1926701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 descr="Село Байкалово Байкаловского района Свердловской област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725145"/>
            <a:ext cx="4648979" cy="1929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Байкалово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423" y="3356992"/>
            <a:ext cx="2317508" cy="1227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146501377"/>
              </p:ext>
            </p:extLst>
          </p:nvPr>
        </p:nvGraphicFramePr>
        <p:xfrm>
          <a:off x="1664597" y="260648"/>
          <a:ext cx="7155875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98555591"/>
              </p:ext>
            </p:extLst>
          </p:nvPr>
        </p:nvGraphicFramePr>
        <p:xfrm>
          <a:off x="467544" y="1484785"/>
          <a:ext cx="7920880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9580"/>
                <a:gridCol w="1147164"/>
                <a:gridCol w="1224136"/>
              </a:tblGrid>
              <a:tr h="29790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Наименование доходов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 (план)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 (факт)</a:t>
                      </a:r>
                      <a:endParaRPr lang="ru-RU" sz="1400" dirty="0"/>
                    </a:p>
                  </a:txBody>
                  <a:tcPr/>
                </a:tc>
              </a:tr>
              <a:tr h="40567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Дотации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20 829,9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(5,3%)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20 829,9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(5.5%)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0567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Субсидии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194 195,5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(49,2%)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194 195,5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(51,2%)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0567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Субвенции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673,8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(0,2%)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673,1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(0,2%)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0567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Прочие межбюджетные трансферты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178 984,4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(45,4%)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163 684,4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(43,2%)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05676">
                <a:tc>
                  <a:txBody>
                    <a:bodyPr/>
                    <a:lstStyle/>
                    <a:p>
                      <a:r>
                        <a:rPr lang="ru-RU" sz="1100" b="0" dirty="0" smtClean="0"/>
                        <a:t>Возврат остатков субсидии, субвенций и иных межбюджетных трансфертов</a:t>
                      </a:r>
                      <a:endParaRPr lang="ru-RU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-316,0</a:t>
                      </a:r>
                    </a:p>
                    <a:p>
                      <a:pPr algn="ctr"/>
                      <a:r>
                        <a:rPr lang="ru-RU" sz="1100" b="0" dirty="0" smtClean="0"/>
                        <a:t>(-0,1%)</a:t>
                      </a:r>
                      <a:endParaRPr lang="ru-RU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-316,0</a:t>
                      </a:r>
                    </a:p>
                    <a:p>
                      <a:pPr algn="ctr"/>
                      <a:r>
                        <a:rPr lang="ru-RU" sz="1100" b="0" dirty="0" smtClean="0"/>
                        <a:t>(-0,1%)</a:t>
                      </a:r>
                    </a:p>
                  </a:txBody>
                  <a:tcPr/>
                </a:tc>
              </a:tr>
              <a:tr h="565048">
                <a:tc>
                  <a:txBody>
                    <a:bodyPr/>
                    <a:lstStyle/>
                    <a:p>
                      <a:r>
                        <a:rPr lang="ru-RU" sz="1100" b="0" dirty="0" smtClean="0"/>
                        <a:t>Доходы</a:t>
                      </a:r>
                      <a:r>
                        <a:rPr lang="ru-RU" sz="1100" b="0" baseline="0" dirty="0" smtClean="0"/>
                        <a:t> от возврата остатков субсидий, субвенций и иных межбюджетных трансфертов</a:t>
                      </a:r>
                      <a:endParaRPr lang="ru-RU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16,6</a:t>
                      </a:r>
                    </a:p>
                    <a:p>
                      <a:pPr algn="ctr"/>
                      <a:r>
                        <a:rPr lang="ru-RU" sz="1100" b="0" dirty="0" smtClean="0"/>
                        <a:t>(0,0%)</a:t>
                      </a:r>
                    </a:p>
                    <a:p>
                      <a:pPr algn="ctr"/>
                      <a:endParaRPr lang="ru-RU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16,6</a:t>
                      </a:r>
                    </a:p>
                    <a:p>
                      <a:pPr algn="ctr"/>
                      <a:r>
                        <a:rPr lang="ru-RU" sz="1100" b="0" dirty="0" smtClean="0"/>
                        <a:t>(0,0%)</a:t>
                      </a:r>
                    </a:p>
                  </a:txBody>
                  <a:tcPr/>
                </a:tc>
              </a:tr>
              <a:tr h="565048">
                <a:tc>
                  <a:txBody>
                    <a:bodyPr/>
                    <a:lstStyle/>
                    <a:p>
                      <a:r>
                        <a:rPr lang="ru-RU" sz="1100" b="0" dirty="0" smtClean="0"/>
                        <a:t>Прочие безвозмездные поступления</a:t>
                      </a:r>
                      <a:endParaRPr lang="ru-RU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3,4</a:t>
                      </a:r>
                    </a:p>
                    <a:p>
                      <a:pPr algn="ctr"/>
                      <a:r>
                        <a:rPr lang="ru-RU" sz="1100" b="0" dirty="0" smtClean="0"/>
                        <a:t>(0,0%)</a:t>
                      </a:r>
                    </a:p>
                    <a:p>
                      <a:pPr algn="ctr"/>
                      <a:endParaRPr lang="ru-RU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3,4</a:t>
                      </a:r>
                    </a:p>
                    <a:p>
                      <a:pPr algn="ctr"/>
                      <a:r>
                        <a:rPr lang="ru-RU" sz="1100" b="0" dirty="0" smtClean="0"/>
                        <a:t>(0,0%)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804596136"/>
              </p:ext>
            </p:extLst>
          </p:nvPr>
        </p:nvGraphicFramePr>
        <p:xfrm>
          <a:off x="467544" y="4869160"/>
          <a:ext cx="8352928" cy="1997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13320936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287977288"/>
              </p:ext>
            </p:extLst>
          </p:nvPr>
        </p:nvGraphicFramePr>
        <p:xfrm>
          <a:off x="2051720" y="188640"/>
          <a:ext cx="6120680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64597505"/>
              </p:ext>
            </p:extLst>
          </p:nvPr>
        </p:nvGraphicFramePr>
        <p:xfrm>
          <a:off x="539552" y="2132856"/>
          <a:ext cx="8001056" cy="283001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499783"/>
                <a:gridCol w="2499783"/>
                <a:gridCol w="3001490"/>
              </a:tblGrid>
              <a:tr h="57917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Показатель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2022 год 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2023 год 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28934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Налоговые и</a:t>
                      </a:r>
                      <a:r>
                        <a:rPr lang="ru-RU" baseline="0" dirty="0" smtClean="0"/>
                        <a:t> неналоговые д</a:t>
                      </a:r>
                      <a:r>
                        <a:rPr lang="ru-RU" dirty="0" smtClean="0"/>
                        <a:t>оходы тыс.руб.</a:t>
                      </a:r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35 397,0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37 611,0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666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Численность населения на отчетную дату чел.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8 137,0 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8 137,0 </a:t>
                      </a:r>
                    </a:p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69776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 на 1 жителя  тыс. руб.</a:t>
                      </a:r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4,35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4,62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Схема формирования результата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085184"/>
            <a:ext cx="8448873" cy="1398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077377126"/>
              </p:ext>
            </p:extLst>
          </p:nvPr>
        </p:nvGraphicFramePr>
        <p:xfrm>
          <a:off x="1619672" y="267794"/>
          <a:ext cx="6984776" cy="1090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70322978"/>
              </p:ext>
            </p:extLst>
          </p:nvPr>
        </p:nvGraphicFramePr>
        <p:xfrm>
          <a:off x="323528" y="1484784"/>
          <a:ext cx="7416824" cy="4547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8456"/>
            <a:ext cx="1008111" cy="1288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2" descr="Управленческий учет и бюджетирование | МГТУ им. Н.Э. Баумана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050" name="Picture 2" descr="C:\Users\Admin\Desktop\Бюджет для граждан\ФОТО\1575979410_10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977" y="5301208"/>
            <a:ext cx="2760836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3445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456370803"/>
              </p:ext>
            </p:extLst>
          </p:nvPr>
        </p:nvGraphicFramePr>
        <p:xfrm>
          <a:off x="2051720" y="188640"/>
          <a:ext cx="709228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3621308"/>
              </p:ext>
            </p:extLst>
          </p:nvPr>
        </p:nvGraphicFramePr>
        <p:xfrm>
          <a:off x="323528" y="1556792"/>
          <a:ext cx="8424936" cy="41819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76664"/>
                <a:gridCol w="1224136"/>
                <a:gridCol w="1224136"/>
              </a:tblGrid>
              <a:tr h="3927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Наименование показателя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 год</a:t>
                      </a:r>
                    </a:p>
                    <a:p>
                      <a:r>
                        <a:rPr lang="ru-RU" sz="1400" dirty="0" smtClean="0"/>
                        <a:t> (план)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2023год (факт)</a:t>
                      </a:r>
                      <a:endParaRPr lang="ru-RU" sz="1400" dirty="0"/>
                    </a:p>
                  </a:txBody>
                  <a:tcPr/>
                </a:tc>
              </a:tr>
              <a:tr h="392763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РАСХОДЫ, всего (тыс.руб.), в т.ч.: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431 919,4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391 770,3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6919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Общегосударственные расходы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21 285,6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21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070,1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2443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Национальная оборона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672,9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672,9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0766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Национальная безопасность и правоохранительная</a:t>
                      </a:r>
                      <a:r>
                        <a:rPr lang="ru-RU" sz="1400" baseline="0" dirty="0" smtClean="0"/>
                        <a:t> деятельность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1 419,7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1 394,4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27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Национальная</a:t>
                      </a:r>
                      <a:r>
                        <a:rPr lang="ru-RU" sz="1400" baseline="0" dirty="0" smtClean="0"/>
                        <a:t> экономика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251 843,5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233 392,3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27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Жилищно-коммунальное хозяйство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96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094,9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74 637,8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27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Образование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27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Культура, кинематография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56 753,4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56 753,4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27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Социальная политика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544,9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544,9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27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Физическая</a:t>
                      </a:r>
                      <a:r>
                        <a:rPr lang="ru-RU" sz="1400" baseline="0" dirty="0" smtClean="0"/>
                        <a:t> культура и спорт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3 254,5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3 254,5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Admin\Desktop\Бюджет для граждан\ФОТО\1575979360_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856835"/>
            <a:ext cx="2664296" cy="2001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80375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84099949"/>
              </p:ext>
            </p:extLst>
          </p:nvPr>
        </p:nvGraphicFramePr>
        <p:xfrm>
          <a:off x="1835696" y="188640"/>
          <a:ext cx="6984776" cy="792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77976" y="1124744"/>
            <a:ext cx="5832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Объем расходов Всего  – 391 770,3  тыс. руб.</a:t>
            </a:r>
            <a:endParaRPr lang="ru-RU" sz="14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756773234"/>
              </p:ext>
            </p:extLst>
          </p:nvPr>
        </p:nvGraphicFramePr>
        <p:xfrm>
          <a:off x="251520" y="1452440"/>
          <a:ext cx="8568952" cy="4756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757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01836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694177783"/>
              </p:ext>
            </p:extLst>
          </p:nvPr>
        </p:nvGraphicFramePr>
        <p:xfrm>
          <a:off x="1691680" y="332656"/>
          <a:ext cx="6840760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8188938"/>
              </p:ext>
            </p:extLst>
          </p:nvPr>
        </p:nvGraphicFramePr>
        <p:xfrm>
          <a:off x="179512" y="1327831"/>
          <a:ext cx="871296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8956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61379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662935386"/>
              </p:ext>
            </p:extLst>
          </p:nvPr>
        </p:nvGraphicFramePr>
        <p:xfrm>
          <a:off x="1763688" y="116632"/>
          <a:ext cx="6984776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008016"/>
              </p:ext>
            </p:extLst>
          </p:nvPr>
        </p:nvGraphicFramePr>
        <p:xfrm>
          <a:off x="467544" y="1556793"/>
          <a:ext cx="8352930" cy="2736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1"/>
                <a:gridCol w="1152128"/>
                <a:gridCol w="1800201"/>
              </a:tblGrid>
              <a:tr h="42829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594848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Численность зарегистрированных случаев чрезвычайных ситуаций относительно базового года</a:t>
                      </a:r>
                    </a:p>
                    <a:p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%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0</a:t>
                      </a:r>
                      <a:endParaRPr lang="ru-RU" sz="1050" dirty="0"/>
                    </a:p>
                  </a:txBody>
                  <a:tcPr/>
                </a:tc>
              </a:tr>
              <a:tr h="42829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Численность</a:t>
                      </a:r>
                      <a:r>
                        <a:rPr lang="ru-RU" sz="1050" baseline="0" dirty="0" smtClean="0"/>
                        <a:t> пожаров относительно базового года</a:t>
                      </a:r>
                    </a:p>
                    <a:p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%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99</a:t>
                      </a:r>
                      <a:endParaRPr lang="ru-RU" sz="1050" dirty="0"/>
                    </a:p>
                  </a:txBody>
                  <a:tcPr/>
                </a:tc>
              </a:tr>
              <a:tr h="42829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Численность фактов терроризма и экстремизма относительно базового года</a:t>
                      </a:r>
                    </a:p>
                    <a:p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%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0</a:t>
                      </a:r>
                      <a:endParaRPr lang="ru-RU" sz="1050" dirty="0"/>
                    </a:p>
                  </a:txBody>
                  <a:tcPr/>
                </a:tc>
              </a:tr>
              <a:tr h="42829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Количество членов добровольных пожарных дружин</a:t>
                      </a:r>
                    </a:p>
                    <a:p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человек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10</a:t>
                      </a:r>
                      <a:endParaRPr lang="ru-RU" sz="1050" dirty="0"/>
                    </a:p>
                  </a:txBody>
                  <a:tcPr/>
                </a:tc>
              </a:tr>
              <a:tr h="42829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Подготовка гидротехнических сооружений</a:t>
                      </a:r>
                    </a:p>
                    <a:p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%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67</a:t>
                      </a:r>
                      <a:endParaRPr lang="ru-RU" sz="105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448190"/>
            <a:ext cx="3384376" cy="24327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423426"/>
            <a:ext cx="3312367" cy="243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0306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725472284"/>
              </p:ext>
            </p:extLst>
          </p:nvPr>
        </p:nvGraphicFramePr>
        <p:xfrm>
          <a:off x="1763688" y="116632"/>
          <a:ext cx="6984776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855862"/>
              </p:ext>
            </p:extLst>
          </p:nvPr>
        </p:nvGraphicFramePr>
        <p:xfrm>
          <a:off x="395536" y="1340768"/>
          <a:ext cx="8352930" cy="33668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43670"/>
                <a:gridCol w="1209059"/>
                <a:gridCol w="1800201"/>
              </a:tblGrid>
              <a:tr h="407434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474205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Нанесение дорожной разметки на автомобильные дороги общего пользования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Кв.м.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588</a:t>
                      </a:r>
                      <a:endParaRPr lang="ru-RU" sz="1050" dirty="0"/>
                    </a:p>
                  </a:txBody>
                  <a:tcPr/>
                </a:tc>
              </a:tr>
              <a:tr h="33845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Установка дорожных знаков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35</a:t>
                      </a:r>
                      <a:endParaRPr lang="ru-RU" sz="105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Окраска ограждений и мостов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Кв.м.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395</a:t>
                      </a:r>
                      <a:endParaRPr lang="ru-RU" sz="105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Количество перевезенных пассажиров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человек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4 181</a:t>
                      </a:r>
                      <a:endParaRPr lang="ru-RU" sz="1050" dirty="0"/>
                    </a:p>
                  </a:txBody>
                  <a:tcPr/>
                </a:tc>
              </a:tr>
              <a:tr h="474205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Содержание автомобильных дорог общего пользования местного значения на территории населенных пунктов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Км.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119,3</a:t>
                      </a:r>
                      <a:endParaRPr lang="ru-RU" sz="1050" dirty="0"/>
                    </a:p>
                  </a:txBody>
                  <a:tcPr/>
                </a:tc>
              </a:tr>
              <a:tr h="474205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Разработка проектно-сметной документации по реконструкции, капитальному ремонту, ремонту автомобильных дорог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</a:t>
                      </a:r>
                      <a:endParaRPr lang="ru-RU" sz="1050" dirty="0"/>
                    </a:p>
                  </a:txBody>
                  <a:tcPr/>
                </a:tc>
              </a:tr>
              <a:tr h="474205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Ремонт автомобильных дорог общего пользования местного значения 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Км.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0,7</a:t>
                      </a:r>
                      <a:endParaRPr lang="ru-RU" sz="105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0" name="Picture 2" descr="\\Com\обмен\Жилякова С.Ю\фото исполнения 2021\20210623_11192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25144"/>
            <a:ext cx="419077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\\Com\обмен\Жилякова С.Ю\фото исполнения 2021\20210924_11480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725144"/>
            <a:ext cx="380594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7743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om\обмен\Жилякова С.Ю\фото исполнения 2021\20211022_1112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1601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om\обмен\Жилякова С.Ю\фото исполнения 2021\IMG-20211001-WA00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0"/>
            <a:ext cx="4427984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om\обмен\Жилякова С.Ю\фото исполнения 2021\фото выполнения работ шаламы\20211210_1111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2328"/>
            <a:ext cx="4788024" cy="390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Com\обмен\Жилякова С.Ю\фото исполнения 2021\IMG-20210517-WA000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952328"/>
            <a:ext cx="4355976" cy="3905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5491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87943524"/>
              </p:ext>
            </p:extLst>
          </p:nvPr>
        </p:nvGraphicFramePr>
        <p:xfrm>
          <a:off x="1763688" y="116632"/>
          <a:ext cx="6984776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423000"/>
              </p:ext>
            </p:extLst>
          </p:nvPr>
        </p:nvGraphicFramePr>
        <p:xfrm>
          <a:off x="380458" y="1700809"/>
          <a:ext cx="8352930" cy="4176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1"/>
                <a:gridCol w="1152128"/>
                <a:gridCol w="1800201"/>
              </a:tblGrid>
              <a:tr h="596754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828824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Количество земельных участков, по которым выполнить землеустроительные работы и проведению государственного кадастрового учета под многоквартирными домами, находящимся в муниципальной собственности. 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12</a:t>
                      </a:r>
                      <a:endParaRPr lang="ru-RU" sz="1050" dirty="0"/>
                    </a:p>
                  </a:txBody>
                  <a:tcPr/>
                </a:tc>
              </a:tr>
              <a:tr h="68772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Площадь земель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Га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1 500</a:t>
                      </a:r>
                      <a:endParaRPr lang="ru-RU" sz="1050" dirty="0"/>
                    </a:p>
                  </a:txBody>
                  <a:tcPr/>
                </a:tc>
              </a:tr>
              <a:tr h="68772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Описание местоположения и постановка на кадастровый учет границ территориальных зон и населенных пунктов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9</a:t>
                      </a:r>
                      <a:endParaRPr lang="ru-RU" sz="1050" dirty="0"/>
                    </a:p>
                  </a:txBody>
                  <a:tcPr/>
                </a:tc>
              </a:tr>
              <a:tr h="68772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Проект планировки и межевания индивидуальной жилой застройки</a:t>
                      </a:r>
                      <a:r>
                        <a:rPr lang="ru-RU" sz="1050" baseline="0" dirty="0" smtClean="0"/>
                        <a:t> 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</a:t>
                      </a:r>
                      <a:endParaRPr lang="ru-RU" sz="1050" dirty="0"/>
                    </a:p>
                  </a:txBody>
                  <a:tcPr/>
                </a:tc>
              </a:tr>
              <a:tr h="68772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Количество посетителей общественной бани ежемесячно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Человек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64</a:t>
                      </a:r>
                      <a:endParaRPr lang="ru-RU" sz="105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98901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772816"/>
            <a:ext cx="8136903" cy="2520280"/>
          </a:xfrm>
          <a:effectLst/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effectLst/>
              </a:rPr>
              <a:t>Бюджет для граждан – документ, содержащий основные положения Решения Думы  Администрации Байкаловского сельского поселения Байкаловского муниципального района Свердловской области о бюджете и отчета о его исполнении в виде открытой и понятной гражданам информации </a:t>
            </a:r>
            <a:endParaRPr lang="ru-RU" sz="2400" dirty="0">
              <a:effectLst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52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Admin\Desktop\Бюджет для граждан\ФОТО\загружен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797152"/>
            <a:ext cx="36004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582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142549453"/>
              </p:ext>
            </p:extLst>
          </p:nvPr>
        </p:nvGraphicFramePr>
        <p:xfrm>
          <a:off x="1763688" y="116632"/>
          <a:ext cx="6984776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587443"/>
              </p:ext>
            </p:extLst>
          </p:nvPr>
        </p:nvGraphicFramePr>
        <p:xfrm>
          <a:off x="380458" y="1700809"/>
          <a:ext cx="8352930" cy="1425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1"/>
                <a:gridCol w="1152128"/>
                <a:gridCol w="1800201"/>
              </a:tblGrid>
              <a:tr h="596754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828824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Количество консультаций предоставленных субъектам малого и среднего предпринимательства БСП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69</a:t>
                      </a:r>
                      <a:endParaRPr lang="ru-RU" sz="105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54097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97218538"/>
              </p:ext>
            </p:extLst>
          </p:nvPr>
        </p:nvGraphicFramePr>
        <p:xfrm>
          <a:off x="1763688" y="116632"/>
          <a:ext cx="6984776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171082"/>
              </p:ext>
            </p:extLst>
          </p:nvPr>
        </p:nvGraphicFramePr>
        <p:xfrm>
          <a:off x="380458" y="1700809"/>
          <a:ext cx="8352930" cy="1425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1"/>
                <a:gridCol w="1152128"/>
                <a:gridCol w="1800201"/>
              </a:tblGrid>
              <a:tr h="596754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8288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/>
                        <a:t>Площадь ремонтируемого помещения</a:t>
                      </a:r>
                      <a:endParaRPr lang="ru-RU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Кв.м.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48</a:t>
                      </a:r>
                      <a:endParaRPr lang="ru-RU" sz="105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88676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59540969"/>
              </p:ext>
            </p:extLst>
          </p:nvPr>
        </p:nvGraphicFramePr>
        <p:xfrm>
          <a:off x="1763688" y="116632"/>
          <a:ext cx="6984776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865023"/>
              </p:ext>
            </p:extLst>
          </p:nvPr>
        </p:nvGraphicFramePr>
        <p:xfrm>
          <a:off x="380458" y="1700809"/>
          <a:ext cx="8352930" cy="17457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1"/>
                <a:gridCol w="1152128"/>
                <a:gridCol w="1800201"/>
              </a:tblGrid>
              <a:tr h="39393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444753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Содержание и обслуживание светильников уличного освещения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578</a:t>
                      </a:r>
                      <a:endParaRPr lang="ru-RU" sz="1050" dirty="0"/>
                    </a:p>
                  </a:txBody>
                  <a:tcPr/>
                </a:tc>
              </a:tr>
              <a:tr h="444753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Обслуживание щитов учета электрической энергии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78</a:t>
                      </a:r>
                      <a:endParaRPr lang="ru-RU" sz="1050" dirty="0"/>
                    </a:p>
                  </a:txBody>
                  <a:tcPr/>
                </a:tc>
              </a:tr>
              <a:tr h="444753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Разработка проектной документации по строительству, модернизации, реконструкции, и капитальном ремонте тепловых сетей, тепловых пунктов, котельных.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</a:t>
                      </a:r>
                      <a:endParaRPr lang="ru-RU" sz="105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 descr="\\Com\обмен\Жилякова С.Ю\фото исполнения 2021\Реконструкция теплотрассы до Революции 21\20210823_09424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09" y="3789040"/>
            <a:ext cx="3723878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Com\обмен\Жилякова С.Ю\фото исполнения 2021\Реконструкция теплотрассы до Революции 21\20210915_09125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789040"/>
            <a:ext cx="3491880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0975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00498788"/>
              </p:ext>
            </p:extLst>
          </p:nvPr>
        </p:nvGraphicFramePr>
        <p:xfrm>
          <a:off x="1763688" y="116632"/>
          <a:ext cx="6984776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962432"/>
              </p:ext>
            </p:extLst>
          </p:nvPr>
        </p:nvGraphicFramePr>
        <p:xfrm>
          <a:off x="359530" y="1484784"/>
          <a:ext cx="8532949" cy="1812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6993"/>
                <a:gridCol w="1176958"/>
                <a:gridCol w="1838998"/>
              </a:tblGrid>
              <a:tr h="39393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444753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Устройство колодцев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Шт.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2</a:t>
                      </a:r>
                      <a:endParaRPr lang="ru-RU" sz="1050" dirty="0"/>
                    </a:p>
                  </a:txBody>
                  <a:tcPr/>
                </a:tc>
              </a:tr>
              <a:tr h="511919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Анализ проб качества воды не централизованных источников водоснабжения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3</a:t>
                      </a:r>
                      <a:endParaRPr lang="ru-RU" sz="1050" dirty="0"/>
                    </a:p>
                  </a:txBody>
                  <a:tcPr/>
                </a:tc>
              </a:tr>
              <a:tr h="444753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Строительство сетей водоснабжения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Км.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3,3</a:t>
                      </a:r>
                      <a:endParaRPr lang="ru-RU" sz="105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6" name="Picture 2" descr="\\Com\обмен\Жилякова С.Ю\фото исполнения 2021\IMG-20210320-WA000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33056"/>
            <a:ext cx="259228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\\Com\обмен\Жилякова С.Ю\фото исполнения 2021\IMG-20210322-WA0037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921472"/>
            <a:ext cx="280831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\\Com\обмен\Жилякова С.Ю\фото исполнения 2021\20210610_153945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50" y="3867708"/>
            <a:ext cx="2844130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3202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651145857"/>
              </p:ext>
            </p:extLst>
          </p:nvPr>
        </p:nvGraphicFramePr>
        <p:xfrm>
          <a:off x="1187624" y="620688"/>
          <a:ext cx="6984776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774601"/>
              </p:ext>
            </p:extLst>
          </p:nvPr>
        </p:nvGraphicFramePr>
        <p:xfrm>
          <a:off x="1115616" y="2708920"/>
          <a:ext cx="7200801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6504"/>
                <a:gridCol w="1368152"/>
                <a:gridCol w="1296145"/>
              </a:tblGrid>
              <a:tr h="648072">
                <a:tc>
                  <a:txBody>
                    <a:bodyPr/>
                    <a:lstStyle/>
                    <a:p>
                      <a:pPr algn="l"/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Доля населения, обеспеченная природным газом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16,7</a:t>
                      </a:r>
                      <a:endParaRPr lang="ru-RU" sz="11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9843906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027937965"/>
              </p:ext>
            </p:extLst>
          </p:nvPr>
        </p:nvGraphicFramePr>
        <p:xfrm>
          <a:off x="1763688" y="188640"/>
          <a:ext cx="6984776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903373"/>
              </p:ext>
            </p:extLst>
          </p:nvPr>
        </p:nvGraphicFramePr>
        <p:xfrm>
          <a:off x="395536" y="1683253"/>
          <a:ext cx="8352930" cy="13651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1"/>
                <a:gridCol w="1152128"/>
                <a:gridCol w="1800201"/>
              </a:tblGrid>
              <a:tr h="0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542179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Количество семей , проживающих в аварийном и ветхом жилищном фонде, по отношению к общей численности населения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</a:t>
                      </a:r>
                      <a:endParaRPr lang="ru-RU" sz="1050" dirty="0"/>
                    </a:p>
                  </a:txBody>
                  <a:tcPr/>
                </a:tc>
              </a:tr>
              <a:tr h="353432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Количество приобретенного жилья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</a:p>
                    <a:p>
                      <a:pPr algn="ctr"/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</a:t>
                      </a:r>
                      <a:endParaRPr lang="ru-RU" sz="105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429001"/>
            <a:ext cx="3888432" cy="337892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429001"/>
            <a:ext cx="3960440" cy="337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3919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450764960"/>
              </p:ext>
            </p:extLst>
          </p:nvPr>
        </p:nvGraphicFramePr>
        <p:xfrm>
          <a:off x="1763688" y="188640"/>
          <a:ext cx="6984776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155672"/>
              </p:ext>
            </p:extLst>
          </p:nvPr>
        </p:nvGraphicFramePr>
        <p:xfrm>
          <a:off x="395536" y="2204864"/>
          <a:ext cx="8352930" cy="2664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1"/>
                <a:gridCol w="1152128"/>
                <a:gridCol w="1800201"/>
              </a:tblGrid>
              <a:tr h="459860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364818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Охват целевой аудитории по проводимым мероприятиям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15</a:t>
                      </a:r>
                      <a:endParaRPr lang="ru-RU" sz="1050" dirty="0"/>
                    </a:p>
                  </a:txBody>
                  <a:tcPr/>
                </a:tc>
              </a:tr>
              <a:tr h="364818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Количество проведенных мероприятий для отдельной категории граждан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Человек.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8</a:t>
                      </a:r>
                      <a:endParaRPr lang="ru-RU" sz="1050" dirty="0"/>
                    </a:p>
                  </a:txBody>
                  <a:tcPr/>
                </a:tc>
              </a:tr>
              <a:tr h="459860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Количество лиц, замещавших муниципальные должности и должности муниципальной службы, получающих пенсию за выслугу лет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14</a:t>
                      </a:r>
                      <a:endParaRPr lang="ru-RU" sz="1050" dirty="0"/>
                    </a:p>
                  </a:txBody>
                  <a:tcPr/>
                </a:tc>
              </a:tr>
              <a:tr h="364818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Количество мероприятий направленных на развитие и поддержку ветеранского движения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3</a:t>
                      </a:r>
                      <a:endParaRPr lang="ru-RU" sz="1050" dirty="0"/>
                    </a:p>
                  </a:txBody>
                  <a:tcPr/>
                </a:tc>
              </a:tr>
              <a:tr h="650122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Количество мероприятий, направленных на укрепление связи и преемственности поколений, на повышение и укрепление статуса семьи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Ед.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3</a:t>
                      </a:r>
                      <a:endParaRPr lang="ru-RU" sz="105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61275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488561320"/>
              </p:ext>
            </p:extLst>
          </p:nvPr>
        </p:nvGraphicFramePr>
        <p:xfrm>
          <a:off x="1763688" y="188640"/>
          <a:ext cx="6984776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754008"/>
              </p:ext>
            </p:extLst>
          </p:nvPr>
        </p:nvGraphicFramePr>
        <p:xfrm>
          <a:off x="467544" y="1772817"/>
          <a:ext cx="8352930" cy="4210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1"/>
                <a:gridCol w="1152128"/>
                <a:gridCol w="1800201"/>
              </a:tblGrid>
              <a:tr h="391713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26114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Формовочная обрезка деревьев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Шт.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18</a:t>
                      </a:r>
                      <a:endParaRPr lang="ru-RU" sz="1200" dirty="0"/>
                    </a:p>
                  </a:txBody>
                  <a:tcPr/>
                </a:tc>
              </a:tr>
              <a:tr h="31597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Высадка саженцев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М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5 500</a:t>
                      </a:r>
                      <a:endParaRPr lang="ru-RU" sz="1200" dirty="0"/>
                    </a:p>
                  </a:txBody>
                  <a:tcPr/>
                </a:tc>
              </a:tr>
              <a:tr h="26114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Противоклещевая обработка Первомайского сада, стадиона, сквера у храма, сквера им Д.И.Мальгина, урочище Шипишенка, скверы и парки в д.Пелевиеа, Липовка, с.Ляпуново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М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100 000</a:t>
                      </a:r>
                      <a:endParaRPr lang="ru-RU" sz="1200" dirty="0"/>
                    </a:p>
                  </a:txBody>
                  <a:tcPr/>
                </a:tc>
              </a:tr>
              <a:tr h="31597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Строительство детских площадок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Ед.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/>
                </a:tc>
              </a:tr>
              <a:tr h="288139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Количество проведенных субботников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Ед.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/>
                </a:tc>
              </a:tr>
              <a:tr h="31597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Сбор и вывоз мусора с территории кладбища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М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240</a:t>
                      </a:r>
                      <a:endParaRPr lang="ru-RU" sz="1200" dirty="0"/>
                    </a:p>
                  </a:txBody>
                  <a:tcPr/>
                </a:tc>
              </a:tr>
              <a:tr h="33210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Противоклещевая обработка кладбищ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М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77 000</a:t>
                      </a:r>
                      <a:endParaRPr lang="ru-RU" sz="1200" dirty="0"/>
                    </a:p>
                  </a:txBody>
                  <a:tcPr/>
                </a:tc>
              </a:tr>
              <a:tr h="43884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Спиливание старовозрастных деревьев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Шт.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21</a:t>
                      </a:r>
                      <a:endParaRPr lang="ru-RU" sz="1200" dirty="0"/>
                    </a:p>
                  </a:txBody>
                  <a:tcPr/>
                </a:tc>
              </a:tr>
              <a:tr h="43884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Обкоска территории кладбища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 М 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</a:t>
                      </a:r>
                      <a:r>
                        <a:rPr lang="ru-RU" sz="1200" baseline="0" dirty="0" smtClean="0"/>
                        <a:t> 700</a:t>
                      </a:r>
                      <a:endParaRPr lang="ru-RU" sz="1200" dirty="0"/>
                    </a:p>
                  </a:txBody>
                  <a:tcPr/>
                </a:tc>
              </a:tr>
              <a:tr h="43884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Сбор и вывоз мусора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М 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250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26281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336095991"/>
              </p:ext>
            </p:extLst>
          </p:nvPr>
        </p:nvGraphicFramePr>
        <p:xfrm>
          <a:off x="1763688" y="188640"/>
          <a:ext cx="6984776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557524"/>
              </p:ext>
            </p:extLst>
          </p:nvPr>
        </p:nvGraphicFramePr>
        <p:xfrm>
          <a:off x="467544" y="2276871"/>
          <a:ext cx="8352930" cy="1931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1"/>
                <a:gridCol w="1152128"/>
                <a:gridCol w="1800201"/>
              </a:tblGrid>
              <a:tr h="695491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Единица измерения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Значение показателя по итогам 2023 года</a:t>
                      </a:r>
                      <a:endParaRPr lang="ru-RU" sz="1050" dirty="0"/>
                    </a:p>
                  </a:txBody>
                  <a:tcPr/>
                </a:tc>
              </a:tr>
              <a:tr h="46366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Количество участников спортивных мероприятий и физкультурных мероприятий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Человек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630</a:t>
                      </a:r>
                      <a:endParaRPr lang="ru-RU" sz="1200" dirty="0"/>
                    </a:p>
                  </a:txBody>
                  <a:tcPr/>
                </a:tc>
              </a:tr>
              <a:tr h="77276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Доля граждан старшего поколения,занимающихся физической культурой и спортом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26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437112"/>
            <a:ext cx="4321199" cy="24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28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920280455"/>
              </p:ext>
            </p:extLst>
          </p:nvPr>
        </p:nvGraphicFramePr>
        <p:xfrm>
          <a:off x="1763688" y="188640"/>
          <a:ext cx="6984776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195480"/>
              </p:ext>
            </p:extLst>
          </p:nvPr>
        </p:nvGraphicFramePr>
        <p:xfrm>
          <a:off x="107504" y="1844823"/>
          <a:ext cx="9036495" cy="4834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2808"/>
                <a:gridCol w="792088"/>
                <a:gridCol w="971599"/>
              </a:tblGrid>
              <a:tr h="504057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Единица измерения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Значение показателя по итогам 2023 года</a:t>
                      </a:r>
                      <a:endParaRPr lang="ru-RU" sz="900" dirty="0"/>
                    </a:p>
                  </a:txBody>
                  <a:tcPr/>
                </a:tc>
              </a:tr>
              <a:tr h="368033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Увеличение посещений общедоступных (публичных) библиотек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Тыс. чел.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22,9</a:t>
                      </a:r>
                      <a:endParaRPr lang="ru-RU" sz="1100" dirty="0"/>
                    </a:p>
                  </a:txBody>
                  <a:tcPr/>
                </a:tc>
              </a:tr>
              <a:tr h="2293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Сохранение объема фонда библиотек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100</a:t>
                      </a:r>
                      <a:endParaRPr lang="ru-RU" sz="1100" dirty="0"/>
                    </a:p>
                  </a:txBody>
                  <a:tcPr/>
                </a:tc>
              </a:tr>
              <a:tr h="402313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Увеличение  численности участников культурно- досуговых мероприятий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0</a:t>
                      </a:r>
                      <a:endParaRPr lang="ru-RU" sz="1100" dirty="0"/>
                    </a:p>
                  </a:txBody>
                  <a:tcPr/>
                </a:tc>
              </a:tr>
              <a:tr h="263625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Прирост числа лауреатов региональных и областных конкурсов и фестивалей в сфере культуры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32</a:t>
                      </a:r>
                      <a:endParaRPr lang="ru-RU" sz="11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Доля детей (от 0 до 14 лет),привлекаемых к участию в творческих мероприятиях, в общем числе детей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22,6</a:t>
                      </a:r>
                      <a:endParaRPr lang="ru-RU" sz="11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Сохранение доли численности детей и молодых людей, участвующих в мероприятиях по патриотическому воспитанию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100</a:t>
                      </a:r>
                      <a:endParaRPr lang="ru-RU" sz="1100" dirty="0"/>
                    </a:p>
                  </a:txBody>
                  <a:tcPr/>
                </a:tc>
              </a:tr>
              <a:tr h="326422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Обеспечение роста заработной платы работников учреждений культуры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116</a:t>
                      </a:r>
                      <a:endParaRPr lang="ru-RU" sz="1100" dirty="0"/>
                    </a:p>
                  </a:txBody>
                  <a:tcPr/>
                </a:tc>
              </a:tr>
              <a:tr h="299258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Увеличение количества предоставленных дополнительных услуг учреждениями культуры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Ед.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</a:t>
                      </a:r>
                      <a:endParaRPr lang="ru-RU" sz="1100" dirty="0"/>
                    </a:p>
                  </a:txBody>
                  <a:tcPr/>
                </a:tc>
              </a:tr>
              <a:tr h="30449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Увеличение доходов от предпринимательской деятельности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136</a:t>
                      </a:r>
                      <a:endParaRPr lang="ru-RU" sz="1100" dirty="0"/>
                    </a:p>
                  </a:txBody>
                  <a:tcPr/>
                </a:tc>
              </a:tr>
              <a:tr h="31421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Прирост количества участников клубных формирований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0</a:t>
                      </a:r>
                      <a:endParaRPr lang="ru-RU" sz="1100" dirty="0"/>
                    </a:p>
                  </a:txBody>
                  <a:tcPr/>
                </a:tc>
              </a:tr>
              <a:tr h="31421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Прирост количества посещений культурно-массовых мероприятий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0</a:t>
                      </a:r>
                      <a:endParaRPr lang="ru-RU" sz="1100" dirty="0"/>
                    </a:p>
                  </a:txBody>
                  <a:tcPr/>
                </a:tc>
              </a:tr>
              <a:tr h="31421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Прирост количества населения, охваченного услугами автоклуба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</a:t>
                      </a:r>
                      <a:endParaRPr lang="ru-RU" sz="1100" dirty="0"/>
                    </a:p>
                  </a:txBody>
                  <a:tcPr/>
                </a:tc>
              </a:tr>
              <a:tr h="31421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Количество отремонтированных учреждений культуры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Кол-во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</a:t>
                      </a:r>
                      <a:endParaRPr lang="ru-RU" sz="11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25416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416824" cy="792088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effectLst/>
              </a:rPr>
              <a:t>Цели создания Бюджета для граждан</a:t>
            </a:r>
            <a:endParaRPr lang="ru-RU" sz="2800" dirty="0"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772816"/>
            <a:ext cx="8064896" cy="2088232"/>
          </a:xfrm>
        </p:spPr>
        <p:txBody>
          <a:bodyPr>
            <a:normAutofit fontScale="85000" lnSpcReduction="10000"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ru-RU" dirty="0" smtClean="0"/>
              <a:t>Информирование граждан о ходе бюджетного процесса в  Администрации Байкаловского сельского поселения Байкаловского муниципального района Свердловской области;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 smtClean="0"/>
              <a:t>Повышение прозрачности формирования и расходования бюджетных средств;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 smtClean="0"/>
              <a:t>Повышение ответственности органов местного самоуправления Администрации Байкаловского сельского поселения Байкаловского муниципального района Свердловской области при принятии решений в сфере бюджетной политики. 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52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ttps://minfin.midural.ru/uploads/news/1149/sotsialnyj-byudzhet_thum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915507"/>
            <a:ext cx="3333750" cy="250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2099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AppData\Local\Temp\Rar$DIa4124.40849\Участие в праздничном концерте, посвященный Дню пенсионера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691" y="29369"/>
            <a:ext cx="4242816" cy="308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dmin\AppData\Local\Temp\Rar$DIa4124.22665\Акция Бажовская рябин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573"/>
            <a:ext cx="4392488" cy="3096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https://cikd-baikal.ekb.muzkult.ru/media/2020/03/02/1253387194/DSC0149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3645024"/>
            <a:ext cx="4392487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https://cikd-baikal.ekb.muzkult.ru/media/2020/02/14/1250718336/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692" y="3645024"/>
            <a:ext cx="4242816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0664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12989009"/>
              </p:ext>
            </p:extLst>
          </p:nvPr>
        </p:nvGraphicFramePr>
        <p:xfrm>
          <a:off x="1763688" y="188640"/>
          <a:ext cx="6984776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511755"/>
              </p:ext>
            </p:extLst>
          </p:nvPr>
        </p:nvGraphicFramePr>
        <p:xfrm>
          <a:off x="251519" y="1844823"/>
          <a:ext cx="8640961" cy="2376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54472"/>
                <a:gridCol w="757417"/>
                <a:gridCol w="929072"/>
              </a:tblGrid>
              <a:tr h="1114146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Единица измерения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Значение показателя по итогам 2023 года</a:t>
                      </a:r>
                      <a:endParaRPr lang="ru-RU" sz="900" dirty="0"/>
                    </a:p>
                  </a:txBody>
                  <a:tcPr/>
                </a:tc>
              </a:tr>
              <a:tr h="640611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Количество мероприятий для подростков и детей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Ед.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19</a:t>
                      </a:r>
                      <a:endParaRPr lang="ru-RU" sz="1200" dirty="0"/>
                    </a:p>
                  </a:txBody>
                  <a:tcPr/>
                </a:tc>
              </a:tr>
              <a:tr h="62150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Количество выпускников, награжденных золотой медалью «За особые успехи в учении»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Чел.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36171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05102741"/>
              </p:ext>
            </p:extLst>
          </p:nvPr>
        </p:nvGraphicFramePr>
        <p:xfrm>
          <a:off x="1763688" y="188640"/>
          <a:ext cx="6984776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83105"/>
              </p:ext>
            </p:extLst>
          </p:nvPr>
        </p:nvGraphicFramePr>
        <p:xfrm>
          <a:off x="251519" y="1844823"/>
          <a:ext cx="8640961" cy="46085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54472"/>
                <a:gridCol w="757417"/>
                <a:gridCol w="929072"/>
              </a:tblGrid>
              <a:tr h="1114146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Наименование показателя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Единица измерения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Значение показателя по итогам 2023 года</a:t>
                      </a:r>
                      <a:endParaRPr lang="ru-RU" sz="900" dirty="0"/>
                    </a:p>
                  </a:txBody>
                  <a:tcPr/>
                </a:tc>
              </a:tr>
              <a:tr h="32601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Уровень выполнения значений целевых показателей муниципальных программ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90</a:t>
                      </a:r>
                      <a:endParaRPr lang="ru-RU" sz="12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Число участников социологического опроса об уровне коррумпированности в сфере муниципальной службы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73</a:t>
                      </a:r>
                      <a:endParaRPr lang="ru-RU" sz="1200" dirty="0"/>
                    </a:p>
                  </a:txBody>
                  <a:tcPr/>
                </a:tc>
              </a:tr>
              <a:tr h="33488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Доля проектов муниципальных правовых актов, прошедших антикоррупционную экспертизу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Доля муниципальных служащих прошедших подготовку, переподготовку и повышение квалификации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</a:t>
                      </a:r>
                      <a:endParaRPr lang="ru-RU" sz="12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Доля утвержденных административных регламентов муниципальных услуг ОМС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Доля обновления сведений реестра муниципальных служащих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Доля муниципальных служащих прошедших подготовку, переподготовку и повышение квалификации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</a:t>
                      </a:r>
                      <a:endParaRPr lang="ru-RU" sz="12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Уровень удовлетворенности граждан БСП качеством предоставления муниципальных услуг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80</a:t>
                      </a:r>
                      <a:endParaRPr lang="ru-RU" sz="12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Увеличение поступлений от штрафов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</a:t>
                      </a:r>
                      <a:endParaRPr lang="ru-RU" sz="12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57556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6120679" cy="144016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buNone/>
              <a:defRPr/>
            </a:pPr>
            <a:r>
              <a:rPr lang="ru-RU" sz="2700" dirty="0" smtClean="0">
                <a:ln>
                  <a:solidFill>
                    <a:srgbClr val="252FF7"/>
                  </a:solidFill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Расходы бюджета Байкаловского </a:t>
            </a:r>
            <a:r>
              <a:rPr lang="ru-RU" sz="2700" dirty="0">
                <a:ln>
                  <a:solidFill>
                    <a:srgbClr val="252FF7"/>
                  </a:solidFill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сельского </a:t>
            </a:r>
            <a:r>
              <a:rPr lang="ru-RU" sz="2700" dirty="0" smtClean="0">
                <a:ln>
                  <a:solidFill>
                    <a:srgbClr val="252FF7"/>
                  </a:solidFill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поселения за 2022-2023 годы </a:t>
            </a:r>
            <a:r>
              <a:rPr lang="ru-RU" sz="2700" dirty="0">
                <a:ln>
                  <a:solidFill>
                    <a:srgbClr val="252FF7"/>
                  </a:solidFill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в расчете </a:t>
            </a:r>
            <a:r>
              <a:rPr lang="ru-RU" sz="2700" dirty="0" smtClean="0">
                <a:ln>
                  <a:solidFill>
                    <a:srgbClr val="252FF7"/>
                  </a:solidFill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на 1 жителя</a:t>
            </a:r>
            <a:r>
              <a:rPr lang="ru-RU" sz="2700" dirty="0" smtClean="0">
                <a:ln>
                  <a:solidFill>
                    <a:srgbClr val="252FF7"/>
                  </a:solidFill>
                </a:ln>
                <a:solidFill>
                  <a:srgbClr val="7030A0"/>
                </a:solidFill>
                <a:effectLst/>
              </a:rPr>
              <a:t/>
            </a:r>
            <a:br>
              <a:rPr lang="ru-RU" sz="2700" dirty="0" smtClean="0">
                <a:ln>
                  <a:solidFill>
                    <a:srgbClr val="252FF7"/>
                  </a:solidFill>
                </a:ln>
                <a:solidFill>
                  <a:srgbClr val="7030A0"/>
                </a:solidFill>
                <a:effectLst/>
              </a:rPr>
            </a:br>
            <a:r>
              <a:rPr lang="ru-RU" sz="2700" u="sng" dirty="0">
                <a:effectLst/>
              </a:rPr>
              <a:t/>
            </a:r>
            <a:br>
              <a:rPr lang="ru-RU" sz="2700" u="sng" dirty="0">
                <a:effectLst/>
              </a:rPr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solidFill>
                  <a:schemeClr val="bg2"/>
                </a:solidFill>
              </a:rPr>
              <a:t>						</a:t>
            </a:r>
            <a:r>
              <a:rPr lang="ru-RU" dirty="0" smtClean="0"/>
              <a:t>		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86920376"/>
              </p:ext>
            </p:extLst>
          </p:nvPr>
        </p:nvGraphicFramePr>
        <p:xfrm>
          <a:off x="539552" y="2132856"/>
          <a:ext cx="8001056" cy="259228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499783"/>
                <a:gridCol w="2499783"/>
                <a:gridCol w="3001490"/>
              </a:tblGrid>
              <a:tr h="57917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Показатель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2022 год 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2023 год 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8934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Расходы, тыс.руб.</a:t>
                      </a:r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259 205,5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391 770,3</a:t>
                      </a:r>
                      <a:endParaRPr lang="ru-RU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Численность населения на отчетную дату чел.</a:t>
                      </a:r>
                    </a:p>
                    <a:p>
                      <a:pPr algn="l"/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8 137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8 137</a:t>
                      </a:r>
                      <a:endParaRPr lang="ru-RU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69776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Расходы на 1 жителя  тыс. руб.</a:t>
                      </a:r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31,86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48,15</a:t>
                      </a:r>
                      <a:endParaRPr lang="ru-RU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Схема формирования результат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085184"/>
            <a:ext cx="8448873" cy="1398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4326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9732" y="332656"/>
            <a:ext cx="6804756" cy="187220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7030A0"/>
                </a:solidFill>
                <a:effectLst/>
              </a:rPr>
              <a:t>Уровень долговой нагрузки</a:t>
            </a:r>
            <a:r>
              <a:rPr lang="ru-RU" sz="2800" dirty="0">
                <a:solidFill>
                  <a:srgbClr val="7030A0"/>
                </a:solidFill>
                <a:effectLst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effectLst/>
              </a:rPr>
              <a:t>на 01.01.2023 и на 01.01.2024 года составляет 0%</a:t>
            </a:r>
            <a:endParaRPr lang="ru-RU" sz="2800" dirty="0">
              <a:solidFill>
                <a:srgbClr val="7030A0"/>
              </a:solidFill>
              <a:effectLst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08082587"/>
              </p:ext>
            </p:extLst>
          </p:nvPr>
        </p:nvGraphicFramePr>
        <p:xfrm>
          <a:off x="539552" y="3212976"/>
          <a:ext cx="7848872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83568" y="3501008"/>
            <a:ext cx="3528392" cy="1656184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Муниципальный долг Байкаловского сельского поселения на 01.01.2024 года составляет 0,0 тыс.руб</a:t>
            </a:r>
            <a:r>
              <a:rPr lang="ru-RU" sz="1200" dirty="0" smtClean="0">
                <a:solidFill>
                  <a:schemeClr val="tx1"/>
                </a:solidFill>
              </a:rPr>
              <a:t>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8024" y="3501008"/>
            <a:ext cx="3384376" cy="16561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 Байкаловское сельское поселение в 2023 году муниципальных внутренних заимствований не осуществляло.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9625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1268"/>
            <a:ext cx="8712968" cy="561662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14282" y="5857892"/>
            <a:ext cx="8715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800" b="1" i="1" dirty="0" smtClean="0"/>
              <a:t>Часы работы С 8-00 до 17-00 перерыв с 12-00 до 13-00 . Приём граждан  у Главы каждый вторник с 10:00 до 12:00 </a:t>
            </a:r>
          </a:p>
          <a:p>
            <a:pPr algn="ctr">
              <a:defRPr/>
            </a:pPr>
            <a:r>
              <a:rPr lang="ru-RU" sz="800" b="1" i="1" dirty="0" smtClean="0"/>
              <a:t>Прием граждан у Специалистов Администрации: С понедельника по четверг с 8:00 до 14:00; Пятница не приемный день .Суббота воскресенье –выходные дни.                    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86776" y="6143644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214282" y="731520"/>
            <a:ext cx="8715435" cy="541212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</a:t>
            </a:r>
            <a:r>
              <a:rPr lang="en-US" dirty="0" smtClean="0"/>
              <a:t>    </a:t>
            </a:r>
            <a:r>
              <a:rPr lang="ru-RU" dirty="0" smtClean="0"/>
              <a:t> </a:t>
            </a:r>
            <a:r>
              <a:rPr lang="ru-RU" sz="4400" b="1" i="1" dirty="0" smtClean="0">
                <a:solidFill>
                  <a:srgbClr val="9900CC"/>
                </a:solidFill>
              </a:rPr>
              <a:t>Спасибо за внимание ! </a:t>
            </a:r>
            <a:endParaRPr lang="en-US" sz="4400" b="1" i="1" dirty="0" smtClean="0">
              <a:solidFill>
                <a:srgbClr val="9900CC"/>
              </a:solidFill>
            </a:endParaRPr>
          </a:p>
          <a:p>
            <a:endParaRPr lang="en-US" sz="2800" b="1" i="1" dirty="0">
              <a:solidFill>
                <a:srgbClr val="9900CC"/>
              </a:solidFill>
            </a:endParaRP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</a:rPr>
              <a:t>Администрация Байкаловского сельского поселения Байкаловского муниципального района Свердловской области 623870,Свердловская область, Байкаловский район, с.Байкалово ул. Революции, 21  Тел.(34362) 2-01-87  </a:t>
            </a:r>
            <a:r>
              <a:rPr lang="en-US" sz="3200" b="1" i="1" dirty="0" smtClean="0">
                <a:solidFill>
                  <a:srgbClr val="FFFF00"/>
                </a:solidFill>
              </a:rPr>
              <a:t>                                           E-mail.admbaykalovo-sp@yandekx.ru</a:t>
            </a:r>
            <a:r>
              <a:rPr lang="ru-RU" sz="4000" b="1" i="1" dirty="0" smtClean="0">
                <a:solidFill>
                  <a:srgbClr val="FFFF00"/>
                </a:solidFill>
              </a:rPr>
              <a:t>  </a:t>
            </a:r>
            <a:r>
              <a:rPr lang="ru-RU" sz="2800" b="1" i="1" dirty="0" smtClean="0">
                <a:solidFill>
                  <a:srgbClr val="FFFF00"/>
                </a:solidFill>
              </a:rPr>
              <a:t>                                                     </a:t>
            </a:r>
            <a:endParaRPr lang="ru-RU" sz="28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2291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Рисунок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67653"/>
            <a:ext cx="8712968" cy="660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31640" y="333374"/>
            <a:ext cx="7812360" cy="2447553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24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Внесение </a:t>
            </a:r>
            <a:r>
              <a:rPr lang="ru-RU" sz="2400" kern="0" dirty="0" smtClean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изменений </a:t>
            </a:r>
            <a:r>
              <a:rPr lang="ru-RU" sz="24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в Решение Думы </a:t>
            </a:r>
            <a:r>
              <a:rPr lang="ru-RU" sz="2400" kern="0" dirty="0" smtClean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  Байкаловского сельского поселения Байкаловского муниципального района Свердловской области  </a:t>
            </a:r>
            <a:r>
              <a:rPr lang="ru-RU" sz="24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/>
            </a:r>
            <a:br>
              <a:rPr lang="ru-RU" sz="24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</a:br>
            <a:r>
              <a:rPr lang="ru-RU" sz="24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от </a:t>
            </a:r>
            <a:r>
              <a:rPr lang="ru-RU" sz="2400" kern="0" dirty="0" smtClean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22.12.2022 </a:t>
            </a:r>
            <a:r>
              <a:rPr lang="ru-RU" sz="24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года </a:t>
            </a:r>
            <a:r>
              <a:rPr lang="ru-RU" sz="2400" kern="0" dirty="0" smtClean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№ 13 </a:t>
            </a:r>
            <a:r>
              <a:rPr lang="ru-RU" sz="20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«О бюджете </a:t>
            </a:r>
            <a:r>
              <a:rPr lang="ru-RU" sz="2000" kern="0" dirty="0" smtClean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Байкаловского сельского поселения Байкаловского муниципального района Свердловской области </a:t>
            </a:r>
            <a:r>
              <a:rPr lang="ru-RU" sz="20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на </a:t>
            </a:r>
            <a:r>
              <a:rPr lang="ru-RU" sz="2000" kern="0" dirty="0" smtClean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2023 год и плановый период 2024 и 2025 годов»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664596" y="2708920"/>
            <a:ext cx="7479403" cy="3534718"/>
          </a:xfrm>
          <a:prstGeom prst="rect">
            <a:avLst/>
          </a:prstGeom>
        </p:spPr>
        <p:txBody>
          <a:bodyPr/>
          <a:lstStyle/>
          <a:p>
            <a:pPr marL="0" lvl="0" indent="0" algn="ctr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u="sng" kern="0" dirty="0">
                <a:solidFill>
                  <a:srgbClr val="000000"/>
                </a:solidFill>
                <a:latin typeface="Arial"/>
                <a:cs typeface="Arial"/>
              </a:rPr>
              <a:t>В течение года изменения вносились </a:t>
            </a:r>
            <a:r>
              <a:rPr lang="ru-RU" sz="2000" u="sng" kern="0" dirty="0" smtClean="0">
                <a:solidFill>
                  <a:srgbClr val="000000"/>
                </a:solidFill>
                <a:latin typeface="Arial"/>
                <a:cs typeface="Arial"/>
              </a:rPr>
              <a:t>4 раза</a:t>
            </a:r>
            <a:endParaRPr lang="ru-RU" sz="2000" u="sng" kern="0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851920" y="3501008"/>
            <a:ext cx="4752528" cy="266429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800" dirty="0">
                <a:solidFill>
                  <a:schemeClr val="tx1"/>
                </a:solidFill>
                <a:latin typeface="Arial" charset="0"/>
                <a:cs typeface="Arial" charset="0"/>
              </a:rPr>
              <a:t>Решения </a:t>
            </a:r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Думы Байкаловского сельского поселения Байкаловского муниципального района Свердловской области </a:t>
            </a:r>
          </a:p>
          <a:p>
            <a:pPr lvl="0" algn="ctr"/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от 06.02.2023 </a:t>
            </a:r>
            <a:r>
              <a:rPr lang="ru-RU" sz="1800" dirty="0">
                <a:solidFill>
                  <a:schemeClr val="tx1"/>
                </a:solidFill>
                <a:latin typeface="Arial" charset="0"/>
                <a:cs typeface="Arial" charset="0"/>
              </a:rPr>
              <a:t>г. </a:t>
            </a:r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№ 21</a:t>
            </a:r>
            <a:endParaRPr lang="ru-RU" sz="18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lvl="0" algn="ctr"/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от 31.05.2023 </a:t>
            </a:r>
            <a:r>
              <a:rPr lang="ru-RU" sz="1800" dirty="0">
                <a:solidFill>
                  <a:schemeClr val="tx1"/>
                </a:solidFill>
                <a:latin typeface="Arial" charset="0"/>
                <a:cs typeface="Arial" charset="0"/>
              </a:rPr>
              <a:t>г. </a:t>
            </a:r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№ 35</a:t>
            </a:r>
            <a:endParaRPr lang="ru-RU" sz="18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lvl="0" algn="ctr"/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от 28.09.2023 </a:t>
            </a:r>
            <a:r>
              <a:rPr lang="ru-RU" sz="1800" dirty="0">
                <a:solidFill>
                  <a:schemeClr val="tx1"/>
                </a:solidFill>
                <a:latin typeface="Arial" charset="0"/>
                <a:cs typeface="Arial" charset="0"/>
              </a:rPr>
              <a:t>г. </a:t>
            </a:r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№ 50</a:t>
            </a:r>
          </a:p>
          <a:p>
            <a:pPr lvl="0" algn="ctr"/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от 20.12.2023 г. № 79</a:t>
            </a:r>
          </a:p>
          <a:p>
            <a:pPr lvl="0" algn="ctr"/>
            <a:endParaRPr lang="ru-RU" sz="18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909021" cy="152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63790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693388700"/>
              </p:ext>
            </p:extLst>
          </p:nvPr>
        </p:nvGraphicFramePr>
        <p:xfrm>
          <a:off x="1187624" y="0"/>
          <a:ext cx="7373886" cy="1124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70101471"/>
              </p:ext>
            </p:extLst>
          </p:nvPr>
        </p:nvGraphicFramePr>
        <p:xfrm>
          <a:off x="0" y="1124741"/>
          <a:ext cx="9143999" cy="4752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84917"/>
                <a:gridCol w="870857"/>
                <a:gridCol w="798285"/>
                <a:gridCol w="689940"/>
              </a:tblGrid>
              <a:tr h="603976">
                <a:tc>
                  <a:txBody>
                    <a:bodyPr/>
                    <a:lstStyle/>
                    <a:p>
                      <a:pPr algn="ctr"/>
                      <a:r>
                        <a:rPr lang="ru-RU" sz="1000" i="1" dirty="0" smtClean="0"/>
                        <a:t>Показатели</a:t>
                      </a:r>
                      <a:endParaRPr lang="ru-RU" sz="1000" i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i="1" dirty="0" smtClean="0"/>
                        <a:t>ед. изм.</a:t>
                      </a:r>
                      <a:endParaRPr lang="ru-RU" sz="1000" i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i="1" dirty="0" smtClean="0"/>
                        <a:t>2023</a:t>
                      </a:r>
                    </a:p>
                    <a:p>
                      <a:pPr algn="ctr"/>
                      <a:r>
                        <a:rPr lang="ru-RU" sz="1000" i="1" dirty="0" smtClean="0"/>
                        <a:t> год (прогноз)</a:t>
                      </a:r>
                      <a:endParaRPr lang="ru-RU" sz="1000" i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i="1" dirty="0" smtClean="0"/>
                        <a:t>2023</a:t>
                      </a:r>
                    </a:p>
                    <a:p>
                      <a:pPr algn="ctr"/>
                      <a:r>
                        <a:rPr lang="ru-RU" sz="1000" i="1" dirty="0" smtClean="0"/>
                        <a:t> год (факт)</a:t>
                      </a:r>
                      <a:endParaRPr lang="ru-RU" sz="1000" i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41947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1. Производственная</a:t>
                      </a:r>
                      <a:r>
                        <a:rPr lang="ru-RU" sz="800" b="1" baseline="0" dirty="0" smtClean="0">
                          <a:latin typeface="+mn-lt"/>
                        </a:rPr>
                        <a:t> деятельность.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1482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+mn-lt"/>
                        </a:rPr>
                        <a:t>1.1 Оборот организаций ( по полному кругу), всего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Млн.руб.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3 773,18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4 448,20  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+mn-lt"/>
                        </a:rPr>
                        <a:t>1.2. Оборот организаций ( по полному кругу),</a:t>
                      </a:r>
                      <a:r>
                        <a:rPr lang="ru-RU" sz="800" baseline="0" dirty="0" smtClean="0">
                          <a:latin typeface="+mn-lt"/>
                        </a:rPr>
                        <a:t> в расчете на одного работника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Тыс. руб./чел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1 715,08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2 066,05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2. Инвестиционная деятельность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8873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+mn-lt"/>
                        </a:rPr>
                        <a:t>2.1. Объем инвестиций в основной капитал за счет всех источников</a:t>
                      </a:r>
                      <a:r>
                        <a:rPr lang="ru-RU" sz="800" baseline="0" dirty="0" smtClean="0">
                          <a:latin typeface="+mn-lt"/>
                        </a:rPr>
                        <a:t> финансирования, всего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млн. руб.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272,00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390,00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3. Денежные доходы населения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3.1..</a:t>
                      </a:r>
                      <a:r>
                        <a:rPr lang="ru-RU" sz="800" b="1" baseline="0" dirty="0" smtClean="0">
                          <a:latin typeface="+mn-lt"/>
                        </a:rPr>
                        <a:t> Доходы населения муниципального образования, всего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Млн. руб.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2 092,70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2 509,00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08873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Из них: оплата труда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Млн. руб.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1 062,87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1 292,90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04750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3.2. Среднедушевые денежные доходы (в месяц)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Руб./чел.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21 529,00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25 765,04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6697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3.3. Среднемесячная зарплата по муниципальному образованию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Руб.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smtClean="0">
                          <a:solidFill>
                            <a:schemeClr val="tx1"/>
                          </a:solidFill>
                          <a:latin typeface="+mn-lt"/>
                        </a:rPr>
                        <a:t>43 991,00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50 042,57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4089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4. Потребительский рынок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4.1. Оборот розничной торговли в ценах соответствующего периода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Млн. руб.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304,30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627,60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4.2.. Оборот общественного питания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Млн. руб.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10,95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20,00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5.Демографические</a:t>
                      </a:r>
                      <a:r>
                        <a:rPr lang="ru-RU" sz="800" b="1" baseline="0" dirty="0" smtClean="0">
                          <a:latin typeface="+mn-lt"/>
                        </a:rPr>
                        <a:t> показатели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5.1. Численность постоянного населения муниципального образования (на начало года)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Чел.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8 138,00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8 137,00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5.2. Численность населения в трудоспособном возрасте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Чел.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3 962,00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4 315,00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5.3. Численность населения старше трудоспособного возраста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Чел.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2 213,00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2</a:t>
                      </a:r>
                      <a:r>
                        <a:rPr lang="ru-RU" sz="800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277,00</a:t>
                      </a:r>
                      <a:endParaRPr lang="ru-RU" sz="800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08873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6. Трудовые ресурсы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5422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6.1.1 Среднесписочная численность работников (без внешних совместителей) по полному кругу организаций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Чел.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2 200,00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2 153,00</a:t>
                      </a:r>
                      <a:endParaRPr lang="ru-RU" sz="800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0"/>
            <a:ext cx="936103" cy="1568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64509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294350922"/>
              </p:ext>
            </p:extLst>
          </p:nvPr>
        </p:nvGraphicFramePr>
        <p:xfrm>
          <a:off x="2123728" y="260648"/>
          <a:ext cx="6512511" cy="93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830163718"/>
              </p:ext>
            </p:extLst>
          </p:nvPr>
        </p:nvGraphicFramePr>
        <p:xfrm>
          <a:off x="395536" y="1628800"/>
          <a:ext cx="820891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7243440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33219832"/>
              </p:ext>
            </p:extLst>
          </p:nvPr>
        </p:nvGraphicFramePr>
        <p:xfrm>
          <a:off x="1979712" y="188640"/>
          <a:ext cx="6984776" cy="93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469634"/>
              </p:ext>
            </p:extLst>
          </p:nvPr>
        </p:nvGraphicFramePr>
        <p:xfrm>
          <a:off x="395536" y="1391233"/>
          <a:ext cx="8424936" cy="5891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83337"/>
                <a:gridCol w="1292826"/>
                <a:gridCol w="1148773"/>
              </a:tblGrid>
              <a:tr h="44292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Наименование доходов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2023 год (план)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2023 год (факт)</a:t>
                      </a:r>
                      <a:endParaRPr lang="ru-RU" sz="1100" dirty="0"/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Налоговые и неналоговые доходы- всего, в т.ч.:</a:t>
                      </a:r>
                      <a:endParaRPr lang="ru-RU" sz="11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37 531,8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37 611,0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Налог на доходы физических лиц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5 400,0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5 317,6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акцизов на нефтепродукты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21 900,0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22 203,3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Единый сельскохозяйственный</a:t>
                      </a:r>
                      <a:r>
                        <a:rPr lang="ru-RU" sz="1100" baseline="0" dirty="0" smtClean="0"/>
                        <a:t> налог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20,8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20,8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Налог на имущество  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1 800,00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2 025,0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Земельный</a:t>
                      </a:r>
                      <a:r>
                        <a:rPr lang="ru-RU" sz="1100" baseline="0" dirty="0" smtClean="0"/>
                        <a:t> налог 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6 100,0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5 715,6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использования имущества, находящегося в муниципальной собственности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1 753,3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1 890,5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8738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оказания платных услуг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391,7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398,1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продажи материальных и не материальных активов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Штрафы, санкции, возмещение ущерба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166,0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34,1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Прочие не налоговые</a:t>
                      </a:r>
                      <a:r>
                        <a:rPr lang="ru-RU" sz="1100" baseline="0" dirty="0" smtClean="0"/>
                        <a:t> доходы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Безвозмездные поступления, всего, в т.ч.:</a:t>
                      </a:r>
                      <a:endParaRPr lang="ru-RU" sz="11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394 387,6</a:t>
                      </a:r>
                      <a:endParaRPr lang="ru-RU" sz="11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379 086,9</a:t>
                      </a:r>
                      <a:endParaRPr lang="ru-RU" sz="11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Дотации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20 829,9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20 829,9</a:t>
                      </a: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Субсидии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194 195,5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194 195,5</a:t>
                      </a: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Субвенции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673,8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673,1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1438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Прочие межбюджетные трансферты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178 984,4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163 684,4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b="0" dirty="0" smtClean="0"/>
                        <a:t>Возврат остатков субсидии, субвенций и иных межбюджетных трансфертов</a:t>
                      </a:r>
                      <a:endParaRPr lang="ru-RU" sz="11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-316,0</a:t>
                      </a:r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-316,0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b="0" dirty="0" smtClean="0"/>
                        <a:t>Доходы</a:t>
                      </a:r>
                      <a:r>
                        <a:rPr lang="ru-RU" sz="1100" b="0" baseline="0" dirty="0" smtClean="0"/>
                        <a:t> от возврата остатков субсидий, субвенций и иных межбюджетных трансфертов</a:t>
                      </a:r>
                      <a:endParaRPr lang="ru-RU" sz="11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16,6</a:t>
                      </a:r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16,6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b="0" dirty="0" smtClean="0"/>
                        <a:t>Прочие безвозмездные поступления</a:t>
                      </a:r>
                      <a:endParaRPr lang="ru-RU" sz="11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3,4</a:t>
                      </a:r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3,4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Итого доходов</a:t>
                      </a:r>
                      <a:endParaRPr lang="ru-RU" sz="11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431 919,4</a:t>
                      </a:r>
                      <a:endParaRPr lang="ru-RU" sz="11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416 697,9</a:t>
                      </a:r>
                      <a:endParaRPr lang="ru-RU" sz="11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81820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675459404"/>
              </p:ext>
            </p:extLst>
          </p:nvPr>
        </p:nvGraphicFramePr>
        <p:xfrm>
          <a:off x="1664597" y="260648"/>
          <a:ext cx="7165482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02115608"/>
              </p:ext>
            </p:extLst>
          </p:nvPr>
        </p:nvGraphicFramePr>
        <p:xfrm>
          <a:off x="467544" y="1484784"/>
          <a:ext cx="7920880" cy="24648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9580"/>
                <a:gridCol w="1147164"/>
                <a:gridCol w="1224136"/>
              </a:tblGrid>
              <a:tr h="33123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Наименование доходов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 (план)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 (факт)</a:t>
                      </a:r>
                      <a:endParaRPr lang="ru-RU" sz="1400" dirty="0"/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Налог на доходы физических лиц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5 400,0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(15,3%)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5 317,6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(15,1%)</a:t>
                      </a:r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акцизов на нефтепродукты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21 900,0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(62,2%)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22 203,3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(62,9%)</a:t>
                      </a:r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Единый сельскохозяйственный</a:t>
                      </a:r>
                      <a:r>
                        <a:rPr lang="ru-RU" sz="1100" baseline="0" dirty="0" smtClean="0"/>
                        <a:t> налог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20,8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(0,1%)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20,8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(0,1%)</a:t>
                      </a:r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Налог на имущество  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1 800,0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(5,1%)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2 025,0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(5,7%)</a:t>
                      </a:r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Земельный</a:t>
                      </a:r>
                      <a:r>
                        <a:rPr lang="ru-RU" sz="1100" baseline="0" dirty="0" smtClean="0"/>
                        <a:t> налог 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6 100,0 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(17,3%)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5 715,6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(16,2%)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761508852"/>
              </p:ext>
            </p:extLst>
          </p:nvPr>
        </p:nvGraphicFramePr>
        <p:xfrm>
          <a:off x="395536" y="4077072"/>
          <a:ext cx="8352928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18964025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573336499"/>
              </p:ext>
            </p:extLst>
          </p:nvPr>
        </p:nvGraphicFramePr>
        <p:xfrm>
          <a:off x="1664597" y="260648"/>
          <a:ext cx="7165482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25973172"/>
              </p:ext>
            </p:extLst>
          </p:nvPr>
        </p:nvGraphicFramePr>
        <p:xfrm>
          <a:off x="467544" y="1462892"/>
          <a:ext cx="7920880" cy="2205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9580"/>
                <a:gridCol w="1147164"/>
                <a:gridCol w="1224136"/>
              </a:tblGrid>
              <a:tr h="33123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Наименование доходов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 (план)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 (факт)</a:t>
                      </a:r>
                      <a:endParaRPr lang="ru-RU" sz="1400" dirty="0"/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использования имущества, находящегося в муниципальной собственности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1 753,3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(75,9%)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1 890,5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(81,1%)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оказания платных услуг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391,7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(16,9%)</a:t>
                      </a: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398,1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(17,1%)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Прочие не налоговые доходы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(0,0%)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6,0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(0,3%)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0482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Штрафы, санкции, возмещение ущерба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166,0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(7,2%)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34,1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(1,5%)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602198337"/>
              </p:ext>
            </p:extLst>
          </p:nvPr>
        </p:nvGraphicFramePr>
        <p:xfrm>
          <a:off x="323528" y="3717032"/>
          <a:ext cx="8352928" cy="3212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12070181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22725</TotalTime>
  <Words>2385</Words>
  <Application>Microsoft Office PowerPoint</Application>
  <PresentationFormat>Экран (4:3)</PresentationFormat>
  <Paragraphs>602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Воздушный поток</vt:lpstr>
      <vt:lpstr>Презентация PowerPoint</vt:lpstr>
      <vt:lpstr>Бюджет для граждан – документ, содержащий основные положения Решения Думы  Администрации Байкаловского сельского поселения Байкаловского муниципального района Свердловской области о бюджете и отчета о его исполнении в виде открытой и понятной гражданам информации </vt:lpstr>
      <vt:lpstr>Цели создания Бюджета для граждан</vt:lpstr>
      <vt:lpstr>Внесение изменений в Решение Думы   Байкаловского сельского поселения Байкаловского муниципального района Свердловской области   от 22.12.2022 года № 13 «О бюджете Байкаловского сельского поселения Байкаловского муниципального района Свердловской области на 2023 год и плановый период 2024 и 2025 годов»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Расходы бюджета Байкаловского сельского поселения за 2022-2023 годы в расчете на 1 жителя             </vt:lpstr>
      <vt:lpstr>Уровень долговой нагрузки на 01.01.2023 и на 01.01.2024 года составляет 0%</vt:lpstr>
      <vt:lpstr>Презентация PowerPoint</vt:lpstr>
    </vt:vector>
  </TitlesOfParts>
  <Company>RIA Novosti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Схема  взаимодействия участников процесса перевода государственных учреждений, предоставляющих социальные услуги,  в форму автономных учреждений</dc:title>
  <dc:creator>student</dc:creator>
  <cp:lastModifiedBy>Admin</cp:lastModifiedBy>
  <cp:revision>1785</cp:revision>
  <cp:lastPrinted>2024-05-14T07:57:51Z</cp:lastPrinted>
  <dcterms:created xsi:type="dcterms:W3CDTF">2006-07-06T13:04:56Z</dcterms:created>
  <dcterms:modified xsi:type="dcterms:W3CDTF">2024-10-07T06:22:08Z</dcterms:modified>
</cp:coreProperties>
</file>